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44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Arial"/>
      </a:defRPr>
    </a:lvl1pPr>
    <a:lvl2pPr indent="228600" defTabSz="457200" latinLnBrk="0">
      <a:defRPr sz="1200">
        <a:latin typeface="+mn-lt"/>
        <a:ea typeface="+mn-ea"/>
        <a:cs typeface="+mn-cs"/>
        <a:sym typeface="Arial"/>
      </a:defRPr>
    </a:lvl2pPr>
    <a:lvl3pPr indent="457200" defTabSz="457200" latinLnBrk="0">
      <a:defRPr sz="1200">
        <a:latin typeface="+mn-lt"/>
        <a:ea typeface="+mn-ea"/>
        <a:cs typeface="+mn-cs"/>
        <a:sym typeface="Arial"/>
      </a:defRPr>
    </a:lvl3pPr>
    <a:lvl4pPr indent="685800" defTabSz="457200" latinLnBrk="0">
      <a:defRPr sz="1200">
        <a:latin typeface="+mn-lt"/>
        <a:ea typeface="+mn-ea"/>
        <a:cs typeface="+mn-cs"/>
        <a:sym typeface="Arial"/>
      </a:defRPr>
    </a:lvl4pPr>
    <a:lvl5pPr indent="914400" defTabSz="457200" latinLnBrk="0">
      <a:defRPr sz="1200">
        <a:latin typeface="+mn-lt"/>
        <a:ea typeface="+mn-ea"/>
        <a:cs typeface="+mn-cs"/>
        <a:sym typeface="Arial"/>
      </a:defRPr>
    </a:lvl5pPr>
    <a:lvl6pPr indent="1143000" defTabSz="457200" latinLnBrk="0">
      <a:defRPr sz="1200">
        <a:latin typeface="+mn-lt"/>
        <a:ea typeface="+mn-ea"/>
        <a:cs typeface="+mn-cs"/>
        <a:sym typeface="Arial"/>
      </a:defRPr>
    </a:lvl6pPr>
    <a:lvl7pPr indent="1371600" defTabSz="457200" latinLnBrk="0">
      <a:defRPr sz="1200">
        <a:latin typeface="+mn-lt"/>
        <a:ea typeface="+mn-ea"/>
        <a:cs typeface="+mn-cs"/>
        <a:sym typeface="Arial"/>
      </a:defRPr>
    </a:lvl7pPr>
    <a:lvl8pPr indent="1600200" defTabSz="457200" latinLnBrk="0">
      <a:defRPr sz="1200">
        <a:latin typeface="+mn-lt"/>
        <a:ea typeface="+mn-ea"/>
        <a:cs typeface="+mn-cs"/>
        <a:sym typeface="Arial"/>
      </a:defRPr>
    </a:lvl8pPr>
    <a:lvl9pPr indent="1828800" defTabSz="4572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7023-8AA9-4239-B01A-7D63EFC208D5}" type="datetime1">
              <a:rPr lang="en-US"/>
              <a:pPr>
                <a:defRPr/>
              </a:pPr>
              <a:t>8/3/2018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31A58-0654-493C-ABBB-0AC6C35F3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0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defTabSz="704087">
              <a:defRPr sz="3387"/>
            </a:lvl1pPr>
          </a:lstStyle>
          <a:p>
            <a:r>
              <a:t>Data Structures and Abstractions with Java™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t>5</a:t>
            </a:r>
            <a:r>
              <a:rPr baseline="30000"/>
              <a:t>th</a:t>
            </a:r>
            <a:r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699000" y="1541722"/>
            <a:ext cx="4057650" cy="81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100" dirty="0"/>
              <a:t>Module 13 - Hashing</a:t>
            </a:r>
            <a:endParaRPr sz="4100" dirty="0"/>
          </a:p>
        </p:txBody>
      </p:sp>
      <p:sp>
        <p:nvSpPr>
          <p:cNvPr id="46" name="Shape 199"/>
          <p:cNvSpPr txBox="1"/>
          <p:nvPr/>
        </p:nvSpPr>
        <p:spPr>
          <a:xfrm>
            <a:off x="4699000" y="3899490"/>
            <a:ext cx="4199467" cy="15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600" dirty="0"/>
              <a:t>Including:</a:t>
            </a:r>
          </a:p>
          <a:p>
            <a:r>
              <a:rPr lang="en-US" sz="2600" dirty="0"/>
              <a:t>Chapter 22 - </a:t>
            </a:r>
            <a:r>
              <a:rPr sz="2600" dirty="0"/>
              <a:t>Introducing Hashing</a:t>
            </a:r>
            <a:endParaRPr lang="en-US" sz="2600" dirty="0"/>
          </a:p>
          <a:p>
            <a:r>
              <a:rPr lang="en-US" sz="2600" dirty="0"/>
              <a:t>Chapter 23 – Hashing as Dictionary implementation</a:t>
            </a:r>
            <a:endParaRPr sz="2600" dirty="0"/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Computing Hash Codes</a:t>
            </a:r>
          </a:p>
        </p:txBody>
      </p:sp>
      <p:sp>
        <p:nvSpPr>
          <p:cNvPr id="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58233" y="913012"/>
            <a:ext cx="8229601" cy="5031976"/>
          </a:xfrm>
          <a:prstGeom prst="rect">
            <a:avLst/>
          </a:prstGeom>
        </p:spPr>
        <p:txBody>
          <a:bodyPr/>
          <a:lstStyle/>
          <a:p>
            <a:r>
              <a:t>Hash code for a string example:</a:t>
            </a:r>
          </a:p>
          <a:p>
            <a:endParaRPr/>
          </a:p>
          <a:p>
            <a:endParaRPr/>
          </a:p>
          <a:p>
            <a:r>
              <a:t>Java code to do this:</a:t>
            </a:r>
          </a:p>
        </p:txBody>
      </p:sp>
      <p:sp>
        <p:nvSpPr>
          <p:cNvPr id="77" name="u0gn-1 + u1gn-2 + … + un-2g + un-1"/>
          <p:cNvSpPr txBox="1"/>
          <p:nvPr/>
        </p:nvSpPr>
        <p:spPr>
          <a:xfrm>
            <a:off x="902971" y="1722488"/>
            <a:ext cx="658727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9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</a:t>
            </a:r>
            <a:r>
              <a:rPr baseline="-5999"/>
              <a:t>0</a:t>
            </a:r>
            <a:r>
              <a:t>g</a:t>
            </a:r>
            <a:r>
              <a:rPr baseline="31999"/>
              <a:t>n-1</a:t>
            </a:r>
            <a:r>
              <a:t> + u</a:t>
            </a:r>
            <a:r>
              <a:rPr baseline="-5999"/>
              <a:t>1</a:t>
            </a:r>
            <a:r>
              <a:t>g</a:t>
            </a:r>
            <a:r>
              <a:rPr baseline="31999"/>
              <a:t>n-2</a:t>
            </a:r>
            <a:r>
              <a:t> + … + u</a:t>
            </a:r>
            <a:r>
              <a:rPr baseline="31999"/>
              <a:t>n-2</a:t>
            </a:r>
            <a:r>
              <a:t>g + u</a:t>
            </a:r>
            <a:r>
              <a:rPr baseline="-5999"/>
              <a:t>n-1</a:t>
            </a:r>
          </a:p>
        </p:txBody>
      </p:sp>
      <p:sp>
        <p:nvSpPr>
          <p:cNvPr id="78" name="int hash = 0;…"/>
          <p:cNvSpPr txBox="1"/>
          <p:nvPr/>
        </p:nvSpPr>
        <p:spPr>
          <a:xfrm>
            <a:off x="1600199" y="3752248"/>
            <a:ext cx="464589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int</a:t>
            </a:r>
            <a:r>
              <a:t> hash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int</a:t>
            </a:r>
            <a:r>
              <a:t> n = s.length();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 &lt; n; i++)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hash = g * hash + s.charAt(i);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 Code for a Primitive type</a:t>
            </a:r>
          </a:p>
        </p:txBody>
      </p:sp>
      <p:sp>
        <p:nvSpPr>
          <p:cNvPr id="8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data type 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t>, </a:t>
            </a:r>
          </a:p>
          <a:p>
            <a:pPr lvl="1"/>
            <a:r>
              <a:t>Use the key itself</a:t>
            </a:r>
          </a:p>
          <a:p>
            <a:r>
              <a:t>For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byte, short, char</a:t>
            </a:r>
            <a:r>
              <a:t>: </a:t>
            </a:r>
          </a:p>
          <a:p>
            <a:pPr lvl="1"/>
            <a:r>
              <a:t>Cast as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</a:p>
          <a:p>
            <a:r>
              <a:t>Other primitive types</a:t>
            </a:r>
          </a:p>
          <a:p>
            <a:pPr lvl="1"/>
            <a:r>
              <a:t>Manipulate internal binary representations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Compressing a Hash Code</a:t>
            </a:r>
          </a:p>
        </p:txBody>
      </p:sp>
      <p:sp>
        <p:nvSpPr>
          <p:cNvPr id="8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way to scale an integer</a:t>
            </a:r>
          </a:p>
          <a:p>
            <a:pPr lvl="1"/>
            <a:r>
              <a:t>Use Java mod operator </a:t>
            </a:r>
            <a:r>
              <a:rPr b="1"/>
              <a:t>%</a:t>
            </a:r>
            <a:r>
              <a:t>: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code % n</a:t>
            </a:r>
          </a:p>
          <a:p>
            <a:r>
              <a:t>Best to use an odd number for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r>
              <a:t>Prime numbers often give good distribution of hash values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Compressing a Hash Code</a:t>
            </a:r>
          </a:p>
        </p:txBody>
      </p:sp>
      <p:sp>
        <p:nvSpPr>
          <p:cNvPr id="8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Hash function for the ADT dictionary</a:t>
            </a:r>
          </a:p>
        </p:txBody>
      </p:sp>
      <p:sp>
        <p:nvSpPr>
          <p:cNvPr id="88" name="private int getHashIndex(K key)…"/>
          <p:cNvSpPr txBox="1"/>
          <p:nvPr/>
        </p:nvSpPr>
        <p:spPr>
          <a:xfrm>
            <a:off x="775227" y="1795779"/>
            <a:ext cx="7461980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getHashIndex(K key)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hashIndex = key.hashCode() % hashTable.length;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(hashIndex &lt;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hashIndex = hashIndex + hashTable.length;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hashIndex;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getHashIndex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Resolving Collisions</a:t>
            </a:r>
          </a:p>
        </p:txBody>
      </p:sp>
      <p:sp>
        <p:nvSpPr>
          <p:cNvPr id="91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Collision: </a:t>
            </a:r>
          </a:p>
          <a:p>
            <a:pPr lvl="1"/>
            <a:r>
              <a:t>Hash function maps search key into a location in hash table already in use</a:t>
            </a:r>
          </a:p>
          <a:p>
            <a:r>
              <a:t>Two choices:</a:t>
            </a:r>
          </a:p>
          <a:p>
            <a:pPr lvl="1"/>
            <a:r>
              <a:t>Use another location in the hash table</a:t>
            </a:r>
          </a:p>
          <a:p>
            <a:pPr lvl="1"/>
            <a:r>
              <a:t>Change the structure of the hash table so that each array location can represent more than one value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Resolving Collisions</a:t>
            </a:r>
          </a:p>
        </p:txBody>
      </p:sp>
      <p:sp>
        <p:nvSpPr>
          <p:cNvPr id="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Linear probing</a:t>
            </a:r>
            <a:r>
              <a:t> </a:t>
            </a:r>
          </a:p>
          <a:p>
            <a:pPr lvl="1"/>
            <a:r>
              <a:t>Resolves a collision during hashing by examining consecutive locations in hash table</a:t>
            </a:r>
          </a:p>
          <a:p>
            <a:pPr lvl="1"/>
            <a:r>
              <a:t>Beginning at original hash index  </a:t>
            </a:r>
          </a:p>
          <a:p>
            <a:pPr lvl="1"/>
            <a:r>
              <a:t>Find the next available one</a:t>
            </a:r>
          </a:p>
          <a:p>
            <a:r>
              <a:t>Table locations checked make up probe sequence</a:t>
            </a:r>
          </a:p>
          <a:p>
            <a:r>
              <a:t>If probe sequence reaches end of table, go to beginning of table (circular hash table)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Linear Probing</a:t>
            </a:r>
          </a:p>
        </p:txBody>
      </p:sp>
      <p:sp>
        <p:nvSpPr>
          <p:cNvPr id="97" name="FIGURE 22-3 The effect of linear probing after adding four entries whose search keys hash to the same index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22-3 The effect of linear probing after adding four entries whose search keys hash to the same index</a:t>
            </a:r>
          </a:p>
        </p:txBody>
      </p:sp>
      <p:pic>
        <p:nvPicPr>
          <p:cNvPr id="98" name="A diagram illustrates a hash table.&#10;&#10;Picture 2" descr="A diagram illustrates a hash tabl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6653" y="934633"/>
            <a:ext cx="4130694" cy="465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Linear Probing</a:t>
            </a:r>
          </a:p>
        </p:txBody>
      </p:sp>
      <p:sp>
        <p:nvSpPr>
          <p:cNvPr id="101" name="FIGURE 22-5 A hash table if remove used null to remove entri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466344">
              <a:defRPr sz="2243"/>
            </a:pPr>
            <a:r>
              <a:t>FIGURE 22-5 A hash table if remove used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t> to remove entries</a:t>
            </a:r>
          </a:p>
        </p:txBody>
      </p:sp>
      <p:pic>
        <p:nvPicPr>
          <p:cNvPr id="102" name="A diagram illustrates a hash table if remove used null to remove entries&#10;&#10;Picture 2" descr="A diagram illustrates a hash table if remove used null to remove entries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846" y="905034"/>
            <a:ext cx="4976308" cy="482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Resolving Collisions</a:t>
            </a:r>
          </a:p>
        </p:txBody>
      </p:sp>
      <p:sp>
        <p:nvSpPr>
          <p:cNvPr id="105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Need to distinguish among three kinds of locations in the hash table</a:t>
            </a:r>
          </a:p>
          <a:p>
            <a:pPr lvl="1"/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Occupied</a:t>
            </a:r>
          </a:p>
          <a:p>
            <a:pPr lvl="2"/>
            <a:r>
              <a:t>location references an entry in the dictionary</a:t>
            </a:r>
          </a:p>
          <a:p>
            <a:pPr lvl="1"/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Empty</a:t>
            </a:r>
          </a:p>
          <a:p>
            <a:pPr lvl="2"/>
            <a:r>
              <a:t>location contains null and always has</a:t>
            </a:r>
          </a:p>
          <a:p>
            <a:pPr lvl="1"/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Available</a:t>
            </a:r>
          </a:p>
          <a:p>
            <a:pPr lvl="2"/>
            <a:r>
              <a:t>location’s entry was removed from the dictionary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Linear Probing</a:t>
            </a:r>
          </a:p>
        </p:txBody>
      </p:sp>
      <p:sp>
        <p:nvSpPr>
          <p:cNvPr id="108" name="FIGURE 22-6 The linear probe sequence in various situation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93776">
              <a:defRPr sz="2376"/>
            </a:lvl1pPr>
          </a:lstStyle>
          <a:p>
            <a:r>
              <a:t>FIGURE 22-6 The linear probe sequence in various situations</a:t>
            </a:r>
          </a:p>
        </p:txBody>
      </p:sp>
      <p:pic>
        <p:nvPicPr>
          <p:cNvPr id="109" name="A diagram illustrates a linear hash table in 5 different situations. After adding an entry." descr="A diagram illustrates a linear hash table in 5 different situations. After adding an entry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43" y="827002"/>
            <a:ext cx="3582543" cy="1274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A diagram illustrates a linear hash table in 5 different situations. After removing two entries." descr="A diagram illustrates a linear hash table in 5 different situations. After removing two entries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943" y="2692023"/>
            <a:ext cx="3869979" cy="1465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 diagram illustrates a linear hash table in 5 different situations. After a search." descr="A diagram illustrates a linear hash table in 5 different situations. After a search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848" y="4224296"/>
            <a:ext cx="3633938" cy="160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A diagram illustrates a linear hash table in 5 different situations. Searching for a place to add an entry." descr="A diagram illustrates a linear hash table in 5 different situations. Searching for a place to add an entry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4574" y="820174"/>
            <a:ext cx="3920828" cy="1629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A diagram illustrates a linear hash table in 5 different situations. After addition to a formerly occupied element." descr="A diagram illustrates a linear hash table in 5 different situations. After addition to a formerly occupied element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69832" y="2714022"/>
            <a:ext cx="3728593" cy="271654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Line"/>
          <p:cNvSpPr/>
          <p:nvPr/>
        </p:nvSpPr>
        <p:spPr>
          <a:xfrm>
            <a:off x="3349953" y="320386"/>
            <a:ext cx="3586752" cy="5543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7" h="21471" extrusionOk="0">
                <a:moveTo>
                  <a:pt x="0" y="19542"/>
                </a:moveTo>
                <a:cubicBezTo>
                  <a:pt x="339" y="20665"/>
                  <a:pt x="991" y="21172"/>
                  <a:pt x="3609" y="21427"/>
                </a:cubicBezTo>
                <a:cubicBezTo>
                  <a:pt x="5393" y="21600"/>
                  <a:pt x="7353" y="21377"/>
                  <a:pt x="7449" y="18837"/>
                </a:cubicBezTo>
                <a:cubicBezTo>
                  <a:pt x="7546" y="16296"/>
                  <a:pt x="6415" y="4407"/>
                  <a:pt x="7844" y="2428"/>
                </a:cubicBezTo>
                <a:cubicBezTo>
                  <a:pt x="9274" y="448"/>
                  <a:pt x="11530" y="1"/>
                  <a:pt x="16565" y="0"/>
                </a:cubicBezTo>
                <a:cubicBezTo>
                  <a:pt x="21600" y="0"/>
                  <a:pt x="21157" y="1890"/>
                  <a:pt x="21157" y="189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"/>
          <p:cNvSpPr txBox="1">
            <a:spLocks noGrp="1"/>
          </p:cNvSpPr>
          <p:nvPr>
            <p:ph type="title"/>
          </p:nvPr>
        </p:nvSpPr>
        <p:spPr>
          <a:xfrm>
            <a:off x="249766" y="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Hashing</a:t>
            </a:r>
          </a:p>
        </p:txBody>
      </p:sp>
      <p:sp>
        <p:nvSpPr>
          <p:cNvPr id="5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technique that determines an index into a table using only an entry’s search key</a:t>
            </a:r>
          </a:p>
          <a:p>
            <a:r>
              <a:t>Hash function </a:t>
            </a:r>
          </a:p>
          <a:p>
            <a:pPr lvl="1"/>
            <a:r>
              <a:t>Takes a search key and produces the integer index of an element in the hash table</a:t>
            </a:r>
          </a:p>
          <a:p>
            <a:pPr lvl="1"/>
            <a:r>
              <a:t>Search key is mapped, or hashed, to the index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ar Probing - Prob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Linear Probing - Probe Algorithm</a:t>
            </a:r>
          </a:p>
        </p:txBody>
      </p:sp>
      <p:sp>
        <p:nvSpPr>
          <p:cNvPr id="117" name="Algorithm probe(index, key)…"/>
          <p:cNvSpPr txBox="1"/>
          <p:nvPr/>
        </p:nvSpPr>
        <p:spPr>
          <a:xfrm>
            <a:off x="655750" y="692489"/>
            <a:ext cx="7137107" cy="537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00"/>
              </a:spcBef>
              <a:defRPr sz="15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probe(index, 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5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// </a:t>
            </a:r>
            <a:r>
              <a:t>Searches the probe sequence that begins at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index. </a:t>
            </a:r>
            <a:r>
              <a:t>Returns the index of either the element</a:t>
            </a:r>
          </a:p>
          <a:p>
            <a:pPr defTabSz="457200">
              <a:spcBef>
                <a:spcPts val="100"/>
              </a:spcBef>
              <a:defRPr sz="15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// </a:t>
            </a:r>
            <a:r>
              <a:t>containing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key </a:t>
            </a:r>
            <a:r>
              <a:t>or an available element in the hash table.</a:t>
            </a:r>
          </a:p>
          <a:p>
            <a:pPr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while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(key </a:t>
            </a:r>
            <a:r>
              <a:t>is not found and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hashTable[index] </a:t>
            </a:r>
            <a:r>
              <a:t>is not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null)</a:t>
            </a:r>
            <a:endParaRPr i="0"/>
          </a:p>
          <a:p>
            <a:pPr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if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(hashTable[index] </a:t>
            </a:r>
            <a:r>
              <a:t>references an entry in the dictionary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lvl="2" indent="4572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4" indent="914400" defTabSz="457200">
              <a:spcBef>
                <a:spcPts val="100"/>
              </a:spcBef>
              <a:defRPr sz="1500"/>
            </a:pPr>
            <a:r>
              <a:rPr b="1"/>
              <a:t>if </a:t>
            </a:r>
            <a:r>
              <a:t>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the entry in </a:t>
            </a:r>
            <a:r>
              <a:t>hashTable[index]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contains </a:t>
            </a:r>
            <a:r>
              <a:t>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6" indent="13716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Exit loop</a:t>
            </a:r>
          </a:p>
          <a:p>
            <a:pPr lvl="4" indent="914400" defTabSz="457200">
              <a:spcBef>
                <a:spcPts val="100"/>
              </a:spcBef>
              <a:defRPr sz="15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6" indent="13716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index = </a:t>
            </a:r>
            <a:r>
              <a:t>next probe index</a:t>
            </a:r>
          </a:p>
          <a:p>
            <a:pPr lvl="2" indent="4572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lvl="2" indent="457200" defTabSz="457200">
              <a:spcBef>
                <a:spcPts val="100"/>
              </a:spcBef>
              <a:defRPr sz="1500"/>
            </a:pPr>
            <a:r>
              <a:rPr b="1"/>
              <a:t>else </a:t>
            </a:r>
            <a:r>
              <a:t>// hashTable[index]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is available</a:t>
            </a:r>
          </a:p>
          <a:p>
            <a:pPr lvl="2" indent="4572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R="1606550" lvl="4" indent="9144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if</a:t>
            </a:r>
            <a:r>
              <a:rPr b="1" i="0" spc="62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</a:t>
            </a:r>
            <a:r>
              <a:t>this</a:t>
            </a:r>
            <a:r>
              <a:rPr spc="-143"/>
              <a:t> </a:t>
            </a:r>
            <a:r>
              <a:t>is</a:t>
            </a:r>
            <a:r>
              <a:rPr spc="-143"/>
              <a:t> </a:t>
            </a:r>
            <a:r>
              <a:t>the</a:t>
            </a:r>
            <a:r>
              <a:rPr spc="-143"/>
              <a:t> </a:t>
            </a:r>
            <a:r>
              <a:t>first</a:t>
            </a:r>
            <a:r>
              <a:rPr spc="-143"/>
              <a:t> </a:t>
            </a:r>
            <a:r>
              <a:t>available</a:t>
            </a:r>
            <a:r>
              <a:rPr spc="-143"/>
              <a:t> </a:t>
            </a:r>
            <a:r>
              <a:t>element</a:t>
            </a:r>
            <a:r>
              <a:rPr spc="-143"/>
              <a:t> </a:t>
            </a:r>
            <a:r>
              <a:t>encountered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 </a:t>
            </a:r>
          </a:p>
          <a:p>
            <a:pPr marR="1606550" lvl="6" indent="13716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availableStateIndex = index</a:t>
            </a:r>
            <a:endParaRPr i="0"/>
          </a:p>
          <a:p>
            <a:pPr lvl="4" indent="9144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index = </a:t>
            </a:r>
            <a:r>
              <a:t>next probe index</a:t>
            </a:r>
          </a:p>
          <a:p>
            <a:pPr lvl="2" indent="4572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if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(key </a:t>
            </a:r>
            <a:r>
              <a:t>is found or an available element was not encountered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lvl="2" indent="457200" defTabSz="457200">
              <a:spcBef>
                <a:spcPts val="100"/>
              </a:spcBef>
              <a:defRPr sz="1500" b="1"/>
            </a:pPr>
            <a:r>
              <a:t>return </a:t>
            </a:r>
            <a:r>
              <a:rPr b="0"/>
              <a:t>index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5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return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availableStateIndex // </a:t>
            </a:r>
            <a:r>
              <a:t>Index of first entry removed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Prob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Linear Probe Algorithm</a:t>
            </a:r>
          </a:p>
        </p:txBody>
      </p:sp>
      <p:sp>
        <p:nvSpPr>
          <p:cNvPr id="120" name="// Precondition: checkIntegrity has been called.…"/>
          <p:cNvSpPr txBox="1"/>
          <p:nvPr/>
        </p:nvSpPr>
        <p:spPr>
          <a:xfrm>
            <a:off x="443971" y="734059"/>
            <a:ext cx="6100759" cy="531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00"/>
              </a:spcBef>
              <a:defRPr sz="1200">
                <a:solidFill>
                  <a:schemeClr val="accent6"/>
                </a:solidFill>
              </a:defRPr>
            </a:pPr>
            <a:r>
              <a:t>// Precondition: checkIntegrity has been called.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200"/>
            </a:pPr>
            <a:r>
              <a:rPr b="1"/>
              <a:t>private int </a:t>
            </a:r>
            <a:r>
              <a:t>linearProbe(</a:t>
            </a:r>
            <a:r>
              <a:rPr b="1"/>
              <a:t>int </a:t>
            </a:r>
            <a:r>
              <a:t>index, K 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1" indent="228600" defTabSz="457200">
              <a:spcBef>
                <a:spcPts val="100"/>
              </a:spcBef>
              <a:defRPr sz="1200" b="1"/>
            </a:pPr>
            <a:r>
              <a:t>boolean </a:t>
            </a:r>
            <a:r>
              <a:rPr b="0"/>
              <a:t>found = </a:t>
            </a:r>
            <a:r>
              <a:t>false</a:t>
            </a:r>
            <a:r>
              <a:rPr b="0"/>
              <a:t>;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100"/>
              </a:spcBef>
              <a:defRPr sz="1200"/>
            </a:pPr>
            <a:r>
              <a:rPr b="1"/>
              <a:t>int </a:t>
            </a:r>
            <a:r>
              <a:t>availableStateIndex = −1; // Index of first element in available state</a:t>
            </a:r>
          </a:p>
          <a:p>
            <a:pPr lvl="1" indent="228600" defTabSz="457200">
              <a:spcBef>
                <a:spcPts val="100"/>
              </a:spcBef>
              <a:defRPr sz="1200"/>
            </a:pPr>
            <a:r>
              <a:rPr b="1"/>
              <a:t>while </a:t>
            </a:r>
            <a:r>
              <a:t>( !found &amp;&amp; (hashTable[index] != </a:t>
            </a:r>
            <a:r>
              <a:rPr b="1"/>
              <a:t>null</a:t>
            </a:r>
            <a:r>
              <a:t>) 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1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spcBef>
                <a:spcPts val="100"/>
              </a:spcBef>
              <a:defRPr sz="1200"/>
            </a:pPr>
            <a:r>
              <a:rPr b="1"/>
              <a:t>if </a:t>
            </a:r>
            <a:r>
              <a:t>(hashTable[index] != AVAILABLE)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R="1781175" lvl="4" indent="914400" defTabSz="457200">
              <a:spcBef>
                <a:spcPts val="100"/>
              </a:spcBef>
              <a:defRPr sz="1200"/>
            </a:pPr>
            <a:r>
              <a:rPr b="1"/>
              <a:t>if</a:t>
            </a:r>
            <a:r>
              <a:rPr b="1" spc="335"/>
              <a:t> </a:t>
            </a:r>
            <a:r>
              <a:t>(key.equals(hashTable[index].getKey())) </a:t>
            </a:r>
          </a:p>
          <a:p>
            <a:pPr marR="1781175" lvl="5" indent="1143000" defTabSz="457200">
              <a:spcBef>
                <a:spcPts val="100"/>
              </a:spcBef>
              <a:defRPr sz="1200"/>
            </a:pPr>
            <a:r>
              <a:t>found = </a:t>
            </a:r>
            <a:r>
              <a:rPr b="1"/>
              <a:t>true</a:t>
            </a:r>
            <a:r>
              <a:t>; // Key found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4" indent="914400" defTabSz="457200">
              <a:spcBef>
                <a:spcPts val="100"/>
              </a:spcBef>
              <a:tabLst>
                <a:tab pos="3251200" algn="l"/>
              </a:tabLst>
              <a:defRPr sz="1200"/>
            </a:pPr>
            <a:r>
              <a:rPr b="1"/>
              <a:t>else	</a:t>
            </a:r>
            <a:r>
              <a:t>// Follow probe</a:t>
            </a:r>
            <a:r>
              <a:rPr spc="200"/>
              <a:t> </a:t>
            </a:r>
            <a:r>
              <a:t>sequence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5" indent="1143000" defTabSz="457200">
              <a:spcBef>
                <a:spcPts val="100"/>
              </a:spcBef>
              <a:defRPr sz="1200"/>
            </a:pPr>
            <a:r>
              <a:t>index = (index + 1) % hashTable.length; // Linear probing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lvl="2" indent="457200" defTabSz="457200">
              <a:spcBef>
                <a:spcPts val="100"/>
              </a:spcBef>
              <a:defRPr sz="1200"/>
            </a:pPr>
            <a:r>
              <a:rPr b="1"/>
              <a:t>else</a:t>
            </a:r>
            <a:r>
              <a:rPr b="1" spc="10"/>
              <a:t> </a:t>
            </a:r>
            <a:r>
              <a:t>//</a:t>
            </a:r>
            <a:r>
              <a:rPr spc="-150"/>
              <a:t> </a:t>
            </a:r>
            <a:r>
              <a:t>Element</a:t>
            </a:r>
            <a:r>
              <a:rPr spc="-134"/>
              <a:t> </a:t>
            </a:r>
            <a:r>
              <a:t>in</a:t>
            </a:r>
            <a:r>
              <a:rPr spc="-180"/>
              <a:t> </a:t>
            </a:r>
            <a:r>
              <a:t>available</a:t>
            </a:r>
            <a:r>
              <a:rPr spc="-134"/>
              <a:t> </a:t>
            </a:r>
            <a:r>
              <a:t>state;</a:t>
            </a:r>
            <a:r>
              <a:rPr spc="-180"/>
              <a:t> </a:t>
            </a:r>
            <a:r>
              <a:t>skip</a:t>
            </a:r>
            <a:r>
              <a:rPr spc="-134"/>
              <a:t> </a:t>
            </a:r>
            <a:r>
              <a:t>it,</a:t>
            </a:r>
            <a:r>
              <a:rPr spc="-305"/>
              <a:t> </a:t>
            </a:r>
            <a:r>
              <a:t>but</a:t>
            </a:r>
            <a:r>
              <a:rPr spc="-134"/>
              <a:t> </a:t>
            </a:r>
            <a:r>
              <a:t>mark</a:t>
            </a:r>
            <a:r>
              <a:rPr spc="-134"/>
              <a:t> </a:t>
            </a:r>
            <a:r>
              <a:t>the</a:t>
            </a:r>
            <a:r>
              <a:rPr spc="-134"/>
              <a:t> </a:t>
            </a:r>
            <a:r>
              <a:t>first</a:t>
            </a:r>
            <a:r>
              <a:rPr spc="-214"/>
              <a:t> </a:t>
            </a:r>
            <a:r>
              <a:t>one</a:t>
            </a:r>
            <a:r>
              <a:rPr spc="-134"/>
              <a:t> </a:t>
            </a:r>
            <a:r>
              <a:t>encountered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4" indent="914400" defTabSz="457200">
              <a:spcBef>
                <a:spcPts val="100"/>
              </a:spcBef>
              <a:defRPr sz="1200"/>
            </a:pPr>
            <a:r>
              <a:t>// Save index of first element in available state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2241550" lvl="4" indent="914400" defTabSz="457200">
              <a:spcBef>
                <a:spcPts val="100"/>
              </a:spcBef>
              <a:defRPr sz="1200"/>
            </a:pPr>
            <a:r>
              <a:rPr b="1"/>
              <a:t>if </a:t>
            </a:r>
            <a:r>
              <a:t>(availableStateIndex == −1) availableStateIndex = index;</a:t>
            </a:r>
          </a:p>
          <a:p>
            <a:pPr lvl="6" indent="1371600" defTabSz="457200">
              <a:spcBef>
                <a:spcPts val="100"/>
              </a:spcBef>
              <a:tabLst>
                <a:tab pos="4851400" algn="l"/>
              </a:tabLst>
              <a:defRPr sz="1200"/>
            </a:pPr>
            <a:r>
              <a:t>index  =  (index  +  1)</a:t>
            </a:r>
            <a:r>
              <a:rPr spc="-100"/>
              <a:t> </a:t>
            </a:r>
            <a:r>
              <a:t>% </a:t>
            </a:r>
            <a:r>
              <a:rPr spc="30"/>
              <a:t> </a:t>
            </a:r>
            <a:r>
              <a:t>hashTable.length;	// Linear</a:t>
            </a:r>
            <a:r>
              <a:rPr spc="25"/>
              <a:t> </a:t>
            </a:r>
            <a:r>
              <a:t>probing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2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t> // end if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100"/>
              </a:spcBef>
              <a:defRPr sz="12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t> // end while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100"/>
              </a:spcBef>
              <a:defRPr sz="1200"/>
            </a:pPr>
            <a:r>
              <a:t>// Assertion: Either key or null is found at hashTable[index]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100"/>
              </a:spcBef>
              <a:defRPr sz="1200"/>
            </a:pPr>
            <a:r>
              <a:rPr b="1"/>
              <a:t>if </a:t>
            </a:r>
            <a:r>
              <a:t>(found || (availableStateIndex == −1) )</a:t>
            </a:r>
          </a:p>
          <a:p>
            <a:pPr lvl="3" indent="685800" defTabSz="457200">
              <a:spcBef>
                <a:spcPts val="100"/>
              </a:spcBef>
              <a:tabLst>
                <a:tab pos="3746500" algn="l"/>
              </a:tabLst>
              <a:defRPr sz="1200"/>
            </a:pPr>
            <a:r>
              <a:rPr b="1"/>
              <a:t>return</a:t>
            </a:r>
            <a:r>
              <a:rPr b="1" spc="50"/>
              <a:t> </a:t>
            </a:r>
            <a:r>
              <a:t>index;	//</a:t>
            </a:r>
            <a:r>
              <a:rPr spc="50"/>
              <a:t> </a:t>
            </a:r>
            <a:r>
              <a:t>Index</a:t>
            </a:r>
            <a:r>
              <a:rPr spc="175"/>
              <a:t> </a:t>
            </a:r>
            <a:r>
              <a:t>of</a:t>
            </a:r>
            <a:r>
              <a:rPr spc="175"/>
              <a:t> </a:t>
            </a:r>
            <a:r>
              <a:t>either</a:t>
            </a:r>
            <a:r>
              <a:rPr spc="175"/>
              <a:t> </a:t>
            </a:r>
            <a:r>
              <a:t>key</a:t>
            </a:r>
            <a:r>
              <a:rPr spc="175"/>
              <a:t> </a:t>
            </a:r>
            <a:r>
              <a:t>or</a:t>
            </a:r>
            <a:r>
              <a:rPr spc="175"/>
              <a:t> </a:t>
            </a:r>
            <a:r>
              <a:t>null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100"/>
              </a:spcBef>
              <a:defRPr sz="12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3" indent="685800" defTabSz="457200">
              <a:spcBef>
                <a:spcPts val="100"/>
              </a:spcBef>
              <a:defRPr sz="1200"/>
            </a:pPr>
            <a:r>
              <a:rPr b="1"/>
              <a:t>return </a:t>
            </a:r>
            <a:r>
              <a:t>availableStateIndex; // Index of an available element</a:t>
            </a:r>
          </a:p>
          <a:p>
            <a:pPr defTabSz="457200">
              <a:spcBef>
                <a:spcPts val="100"/>
              </a:spcBef>
              <a:defRPr sz="12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t> // end</a:t>
            </a:r>
            <a:r>
              <a:rPr spc="260"/>
              <a:t> </a:t>
            </a:r>
            <a:r>
              <a:t>linearProbe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Clustering</a:t>
            </a:r>
          </a:p>
        </p:txBody>
      </p:sp>
      <p:sp>
        <p:nvSpPr>
          <p:cNvPr id="12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Collisions resolved with linear probing cause groups of consecutive locations in hash table to be occupied</a:t>
            </a:r>
          </a:p>
          <a:p>
            <a:pPr lvl="1"/>
            <a:r>
              <a:t>Each group is called a </a:t>
            </a:r>
            <a:r>
              <a:rPr b="1" i="1"/>
              <a:t>cluster</a:t>
            </a:r>
          </a:p>
          <a:p>
            <a:r>
              <a:t>Bigger clusters mean longer search times following collision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3652"/>
            </a:lvl1pPr>
          </a:lstStyle>
          <a:p>
            <a:r>
              <a:t>Open Addressing with Quadratic Probing</a:t>
            </a:r>
          </a:p>
        </p:txBody>
      </p:sp>
      <p:sp>
        <p:nvSpPr>
          <p:cNvPr id="12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probing looks at consecutive locations beginning at index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</a:p>
          <a:p>
            <a:r>
              <a:t>Quadratic probing:</a:t>
            </a:r>
          </a:p>
          <a:p>
            <a:pPr lvl="1"/>
            <a:r>
              <a:t>Considers the locations at indices </a:t>
            </a:r>
            <a:r>
              <a:rPr b="1" i="1">
                <a:latin typeface="Courier New"/>
                <a:ea typeface="Courier New"/>
                <a:cs typeface="Courier New"/>
                <a:sym typeface="Courier New"/>
              </a:rPr>
              <a:t>k + j</a:t>
            </a:r>
            <a:r>
              <a:rPr b="1" i="1"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1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1"/>
            <a:r>
              <a:t>Uses the indices </a:t>
            </a:r>
            <a:r>
              <a:rPr b="1" i="1">
                <a:latin typeface="Courier New"/>
                <a:ea typeface="Courier New"/>
                <a:cs typeface="Courier New"/>
                <a:sym typeface="Courier New"/>
              </a:rPr>
              <a:t>k, k + 1, k + 4, k + 9, …</a:t>
            </a:r>
          </a:p>
        </p:txBody>
      </p:sp>
      <p:sp>
        <p:nvSpPr>
          <p:cNvPr id="127" name="FIGURE 22-7 A probe sequence of length five using quadratic probing"/>
          <p:cNvSpPr txBox="1"/>
          <p:nvPr/>
        </p:nvSpPr>
        <p:spPr>
          <a:xfrm>
            <a:off x="258233" y="5465248"/>
            <a:ext cx="5829956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22-7 A probe sequence of length five using quadratic probing</a:t>
            </a:r>
          </a:p>
        </p:txBody>
      </p:sp>
      <p:pic>
        <p:nvPicPr>
          <p:cNvPr id="128" name="A diagram illustrates an array of 22 elements where the elements 3, 4, 7, 12, and 19 are highlighted. The highlighted elements are labeled as follows. k, k + 1, k + 2 squared, k + 3 squared, and k + 4 squared. &#10;&#10;Picture 2" descr="A diagram illustrates an array of 22 elements where the elements 3, 4, 7, 12, and 19 are highlighted. The highlighted elements are labeled as follows. k, k + 1, k + 2 squared, k + 3 squared, and k + 4 squared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9" y="4161704"/>
            <a:ext cx="8534401" cy="1103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r>
              <a:t>Open Addressing with Double Hashing</a:t>
            </a:r>
          </a:p>
        </p:txBody>
      </p:sp>
      <p:sp>
        <p:nvSpPr>
          <p:cNvPr id="131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00049" y="816041"/>
            <a:ext cx="8229601" cy="5031976"/>
          </a:xfrm>
          <a:prstGeom prst="rect">
            <a:avLst/>
          </a:prstGeom>
        </p:spPr>
        <p:txBody>
          <a:bodyPr/>
          <a:lstStyle/>
          <a:p>
            <a:r>
              <a:t>Linear probing and quadratic probing add increments to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t> to define a probe sequence</a:t>
            </a:r>
          </a:p>
          <a:p>
            <a:pPr lvl="1"/>
            <a:r>
              <a:t>Both are independent of the search key</a:t>
            </a:r>
          </a:p>
          <a:p>
            <a:r>
              <a:t>Double hashing uses a second hash function to compute these increments </a:t>
            </a:r>
          </a:p>
          <a:p>
            <a:pPr lvl="1"/>
            <a:r>
              <a:t>This is a key-dependent method.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r>
              <a:t>Open Addressing with Double Hashing</a:t>
            </a:r>
          </a:p>
        </p:txBody>
      </p:sp>
      <p:sp>
        <p:nvSpPr>
          <p:cNvPr id="134" name="FIGURE 22-8 The first three elements in a probe sequence generated by double hashing for the search key 16"/>
          <p:cNvSpPr txBox="1">
            <a:spLocks noGrp="1"/>
          </p:cNvSpPr>
          <p:nvPr>
            <p:ph type="body" sz="quarter" idx="1"/>
          </p:nvPr>
        </p:nvSpPr>
        <p:spPr>
          <a:xfrm>
            <a:off x="457200" y="5496300"/>
            <a:ext cx="8686800" cy="9157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21208">
              <a:defRPr sz="2508"/>
            </a:lvl1pPr>
          </a:lstStyle>
          <a:p>
            <a:r>
              <a:t>FIGURE 22-8 The first three elements in a probe sequence generated by double hashing for the search key 16</a:t>
            </a:r>
          </a:p>
        </p:txBody>
      </p:sp>
      <p:pic>
        <p:nvPicPr>
          <p:cNvPr id="135" name="A diagram illustrates 3 sections with a hash table of length 7.&#10;&#10;Picture 2" descr="A diagram illustrates 3 sections with a hash table of length 7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450" y="1293578"/>
            <a:ext cx="1965349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A diagram illustrates 3 sections with a hash table of length 7.&#10;&#10;Picture 2" descr="A diagram illustrates 3 sections with a hash table of length 7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5943" y="1293578"/>
            <a:ext cx="2771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A diagram illustrates 3 sections with a hash table of length 7.&#10;&#10;Picture 2" descr="A diagram illustrates 3 sections with a hash table of length 7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4629" y="1293578"/>
            <a:ext cx="2983866" cy="322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249766" y="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3740"/>
            </a:lvl1pPr>
          </a:lstStyle>
          <a:p>
            <a:r>
              <a:t>Potential Problem with Open Addressing</a:t>
            </a:r>
          </a:p>
        </p:txBody>
      </p:sp>
      <p:sp>
        <p:nvSpPr>
          <p:cNvPr id="140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 each location is either occupied, empty, or available</a:t>
            </a:r>
          </a:p>
          <a:p>
            <a:pPr lvl="1"/>
            <a:r>
              <a:t>Frequent additions and removals can result in no locations that are null</a:t>
            </a:r>
          </a:p>
          <a:p>
            <a:r>
              <a:t>Thus searching a probe sequence will not work</a:t>
            </a:r>
          </a:p>
          <a:p>
            <a:r>
              <a:t>Consider separate chaining as a solution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Alter the structure of the hash table</a:t>
            </a:r>
          </a:p>
          <a:p>
            <a:pPr lvl="1"/>
            <a:r>
              <a:t>Each location can represent more than one value.</a:t>
            </a:r>
          </a:p>
          <a:p>
            <a:pPr lvl="1"/>
            <a:r>
              <a:t>Such a location is called a bucket</a:t>
            </a:r>
          </a:p>
          <a:p>
            <a:r>
              <a:t>Decide how to represent a bucket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list, sorted list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array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linked nodes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vector</a:t>
            </a:r>
          </a:p>
        </p:txBody>
      </p:sp>
      <p:pic>
        <p:nvPicPr>
          <p:cNvPr id="144" name="A diagram illustrates a hash table with a location points to a node in the linked list. The node has 3 parts. The first part is referenced by a key, the second part is reference by a value and the third part points to the next node in the list. &#10;&#10;Picture 2" descr="A diagram illustrates a hash table with a location points to a node in the linked list. The node has 3 parts. The first part is referenced by a key, the second part is reference by a value and the third part points to the next node in the list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2692" y="3143759"/>
            <a:ext cx="3950958" cy="218431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IGURE 22-9 A hash table for use with separate chaining; each bucket is a chain of linked nodes"/>
          <p:cNvSpPr txBox="1"/>
          <p:nvPr/>
        </p:nvSpPr>
        <p:spPr>
          <a:xfrm>
            <a:off x="4790173" y="5252425"/>
            <a:ext cx="4235997" cy="1126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448055">
              <a:defRPr sz="2156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22-9 A hash table for use with separate chaining; each bucket is a chain of linked nodes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48" name="FIGURE 22-10a Inserting a new entry into a linked bucket according to the nature of the integer search keys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22-10a Inserting a new entry into a linked bucket according to the nature of the integer search keys</a:t>
            </a:r>
          </a:p>
        </p:txBody>
      </p:sp>
      <p:pic>
        <p:nvPicPr>
          <p:cNvPr id="149" name="A diagram illustrates 3 sections with a hash table. A location in the hash table points to a linked list consisting of 3 nodes. Each node has 3 parts as follows. key, value, and a pointer to the next node. unsorted and possibly duplicate keys. When duplicate search keys are allowed, ass an entry to the beginning of an unsorted chain.&#10;&#10;Picture 2" descr="A diagram illustrates 3 sections with a hash table. A location in the hash table points to a linked list consisting of 3 nodes. Each node has 3 parts as follows. key, value, and a pointer to the next node. unsorted and possibly duplicate keys. When duplicate search keys are allowed, ass an entry to the beginning of an unsorted chai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508749"/>
            <a:ext cx="7933764" cy="3394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52" name="FIGURE 22-10b Inserting a new entry into a linked bucket according to the nature of the integer search keys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22-10b Inserting a new entry into a linked bucket according to the nature of the integer search keys</a:t>
            </a:r>
          </a:p>
        </p:txBody>
      </p:sp>
      <p:pic>
        <p:nvPicPr>
          <p:cNvPr id="153" name="A diagram illustrates 3 sections with a hash table. A location in the hash table points to a linked list consisting of 3 nodes. Each node has 3 parts as follows. key, value, and a pointer to the next node. Unsorted and distinct keys. When search keys are distinct, ass an entry to the end of an unsorted chain." descr="A diagram illustrates 3 sections with a hash table. A location in the hash table points to a linked list consisting of 3 nodes. Each node has 3 parts as follows. key, value, and a pointer to the next node. Unsorted and distinct keys. When search keys are distinct, ass an entry to the end of an unsorted chai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34" y="1506741"/>
            <a:ext cx="8762332" cy="3398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 Table</a:t>
            </a:r>
          </a:p>
        </p:txBody>
      </p:sp>
      <p:sp>
        <p:nvSpPr>
          <p:cNvPr id="53" name="FIGURE 22-1 A hash function indexes its hash tab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85215">
              <a:defRPr sz="2816"/>
            </a:lvl1pPr>
          </a:lstStyle>
          <a:p>
            <a:r>
              <a:t>FIGURE 22-1 A hash function indexes its hash table</a:t>
            </a:r>
          </a:p>
        </p:txBody>
      </p:sp>
      <p:pic>
        <p:nvPicPr>
          <p:cNvPr id="54" name="A diagram illustrates a hash table with a hash function h left parenthesis 555 dash 1214 right parenthesis pointing to a location. The hash function is referenced by a value, 150 Main Street. &#10;&#10;Picture 1" descr="A diagram illustrates a hash table with a hash function h left parenthesis 555 dash 1214 right parenthesis pointing to a location. The hash function is referenced by a value, 150 Main Street. 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9620" y="1086022"/>
            <a:ext cx="4053195" cy="4466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56" name="FIGURE 22-10c Inserting a new entry into a linked bucket according to the nature of the integer search keys"/>
          <p:cNvSpPr txBox="1">
            <a:spLocks noGrp="1"/>
          </p:cNvSpPr>
          <p:nvPr>
            <p:ph type="body" sz="quarter" idx="1"/>
          </p:nvPr>
        </p:nvSpPr>
        <p:spPr>
          <a:xfrm>
            <a:off x="443971" y="5719972"/>
            <a:ext cx="8229601" cy="7097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384047">
              <a:defRPr sz="1848"/>
            </a:lvl1pPr>
          </a:lstStyle>
          <a:p>
            <a:r>
              <a:t>FIGURE 22-10c Inserting a new entry into a linked bucket according to the nature of the integer search keys</a:t>
            </a:r>
          </a:p>
        </p:txBody>
      </p:sp>
      <p:pic>
        <p:nvPicPr>
          <p:cNvPr id="157" name="A diagram illustrates 3 sections with a hash table. A location in the hash table points to a linked list consisting of 3 nodes. Each node has 3 parts as follows. key, value, and a pointer to the next node. Sorted and distinct keys. When the search keys are distinct, add an entry in sorted order to a sorted chain." descr="A diagram illustrates 3 sections with a hash table. A location in the hash table points to a linked list consisting of 3 nodes. Each node has 3 parts as follows. key, value, and a pointer to the next node. Sorted and distinct keys. When the search keys are distinct, add an entry in sorted order to a sorted chai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450649"/>
            <a:ext cx="7908719" cy="3372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60" name="Conten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Algorithm for the dictionary’s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t> method.</a:t>
            </a:r>
          </a:p>
        </p:txBody>
      </p:sp>
      <p:sp>
        <p:nvSpPr>
          <p:cNvPr id="161" name="Algorithm add(key, value)…"/>
          <p:cNvSpPr txBox="1"/>
          <p:nvPr/>
        </p:nvSpPr>
        <p:spPr>
          <a:xfrm>
            <a:off x="443971" y="693514"/>
            <a:ext cx="6432927" cy="529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5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add(key, value)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500"/>
            </a:pPr>
            <a:r>
              <a:t>index = getHashIndex(key)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500"/>
            </a:pPr>
            <a:r>
              <a:rPr b="1"/>
              <a:t>if </a:t>
            </a:r>
            <a:r>
              <a:t>(hashTable[index] == </a:t>
            </a:r>
            <a:r>
              <a:rPr b="1"/>
              <a:t>null</a:t>
            </a:r>
            <a: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R="1606550" lvl="2" indent="457200" defTabSz="457200">
              <a:defRPr sz="1500"/>
            </a:pPr>
            <a:r>
              <a:t>hashTable[index] = </a:t>
            </a:r>
            <a:r>
              <a:rPr b="1"/>
              <a:t>new </a:t>
            </a:r>
            <a:r>
              <a:t>Node(key, value) </a:t>
            </a:r>
          </a:p>
          <a:p>
            <a:pPr marR="1606550" lvl="2" indent="457200" defTabSz="457200">
              <a:defRPr sz="1500"/>
            </a:pPr>
            <a:r>
              <a:t>numberOfEntries++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defRPr sz="1500" b="1"/>
            </a:pPr>
            <a:r>
              <a:t>return null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defRPr sz="15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1" indent="228600" defTabSz="457200"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Search the chain that begins at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hashTable[index] </a:t>
            </a:r>
            <a:r>
              <a:t>for a node that contains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key</a:t>
            </a:r>
            <a:endParaRPr i="0"/>
          </a:p>
          <a:p>
            <a:pPr lvl="1" indent="228600" defTabSz="457200"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if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(key </a:t>
            </a:r>
            <a:r>
              <a:t>is found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marR="1466850" lvl="1" indent="228600" defTabSz="457200">
              <a:defRPr sz="15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spc="62"/>
              <a:t> </a:t>
            </a:r>
            <a:r>
              <a:t>//</a:t>
            </a:r>
            <a:r>
              <a:rPr spc="-6"/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Assume</a:t>
            </a:r>
            <a:r>
              <a:rPr i="1" spc="-15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currentNode</a:t>
            </a:r>
            <a:r>
              <a:rPr spc="-162"/>
              <a:t> </a:t>
            </a:r>
            <a:r>
              <a:rPr i="1" spc="-18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i="1" spc="-15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i="1" spc="-15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node</a:t>
            </a:r>
            <a:r>
              <a:rPr i="1" spc="-15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r>
              <a:rPr i="1" spc="-15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contains</a:t>
            </a:r>
            <a:r>
              <a:rPr i="1" spc="-15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R="1466850" lvl="3" indent="685800" defTabSz="457200">
              <a:defRPr sz="1500"/>
            </a:pPr>
            <a:r>
              <a:t>key oldValue = currentNode.getValue() </a:t>
            </a:r>
          </a:p>
          <a:p>
            <a:pPr marR="1466850" lvl="3" indent="685800" defTabSz="457200">
              <a:defRPr sz="1500"/>
            </a:pPr>
            <a:r>
              <a:t>currentNode.setValue(value)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3" indent="685800" defTabSz="457200">
              <a:defRPr sz="1500"/>
            </a:pPr>
            <a:r>
              <a:rPr b="1"/>
              <a:t>return </a:t>
            </a:r>
            <a:r>
              <a:t>oldValue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lvl="1" indent="228600" defTabSz="457200"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else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// </a:t>
            </a:r>
            <a:r>
              <a:t>Add new node to end of chain</a:t>
            </a:r>
          </a:p>
          <a:p>
            <a:pPr marR="2434589" lvl="1" indent="228600" defTabSz="457200">
              <a:defRPr sz="15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spc="-262"/>
              <a:t> </a:t>
            </a:r>
            <a:r>
              <a:t>//</a:t>
            </a:r>
            <a:r>
              <a:rPr spc="-306"/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Assume</a:t>
            </a:r>
            <a:r>
              <a:rPr i="1" spc="-21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nodeBefore</a:t>
            </a:r>
            <a:r>
              <a:rPr spc="-218"/>
              <a:t> </a:t>
            </a:r>
            <a:r>
              <a:rPr i="1" spc="-18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i="1" spc="-21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i="1" spc="-21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last</a:t>
            </a:r>
            <a:r>
              <a:rPr i="1" spc="-21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node </a:t>
            </a:r>
          </a:p>
          <a:p>
            <a:pPr marR="2434589" lvl="3" indent="685800" defTabSz="457200">
              <a:defRPr sz="1500"/>
            </a:pPr>
            <a:r>
              <a:t>newNode = </a:t>
            </a:r>
            <a:r>
              <a:rPr b="1"/>
              <a:t>new </a:t>
            </a:r>
            <a:r>
              <a:t>Node(key, value) </a:t>
            </a:r>
          </a:p>
          <a:p>
            <a:pPr marR="2434589" lvl="3" indent="685800" defTabSz="457200">
              <a:defRPr sz="1500"/>
            </a:pPr>
            <a:r>
              <a:t>nodeBefore.setNextNode(newNode) numberOfEntries++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3" indent="685800" defTabSz="457200">
              <a:defRPr sz="1500" b="1"/>
            </a:pPr>
            <a:r>
              <a:t>return null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64" name="Conten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Algorithm for the dictionary’s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 method.</a:t>
            </a:r>
          </a:p>
        </p:txBody>
      </p:sp>
      <p:sp>
        <p:nvSpPr>
          <p:cNvPr id="165" name="Algorithm remove(key)…"/>
          <p:cNvSpPr txBox="1"/>
          <p:nvPr/>
        </p:nvSpPr>
        <p:spPr>
          <a:xfrm>
            <a:off x="443971" y="1221984"/>
            <a:ext cx="7424364" cy="38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remove(key)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/>
            </a:pPr>
            <a:r>
              <a:t>index = getHashIndex(key)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Search the chain that begins at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hashTable[index] </a:t>
            </a:r>
            <a:r>
              <a:t>for a node that contains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key</a:t>
            </a:r>
            <a:endParaRPr i="0"/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if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(key </a:t>
            </a:r>
            <a:r>
              <a:t>is found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Remove the node that contains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key </a:t>
            </a:r>
            <a:r>
              <a:t>from the chain</a:t>
            </a:r>
          </a:p>
          <a:p>
            <a:pPr lvl="2" indent="457200" defTabSz="457200">
              <a:spcBef>
                <a:spcPts val="600"/>
              </a:spcBef>
              <a:defRPr sz="1800"/>
            </a:pPr>
            <a:r>
              <a:t>numberOfEntries−−</a:t>
            </a: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return </a:t>
            </a:r>
            <a:r>
              <a:t>value in removed node</a:t>
            </a: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6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600"/>
              </a:spcBef>
              <a:defRPr sz="1800" b="1"/>
            </a:pPr>
            <a:r>
              <a:t>return null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Chaining</a:t>
            </a:r>
          </a:p>
        </p:txBody>
      </p:sp>
      <p:sp>
        <p:nvSpPr>
          <p:cNvPr id="168" name="Conten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Algorithm for the dictionary’s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  <a:r>
              <a:t> method.</a:t>
            </a:r>
          </a:p>
        </p:txBody>
      </p:sp>
      <p:sp>
        <p:nvSpPr>
          <p:cNvPr id="169" name="Algorithm getValue(key)…"/>
          <p:cNvSpPr txBox="1"/>
          <p:nvPr/>
        </p:nvSpPr>
        <p:spPr>
          <a:xfrm>
            <a:off x="443971" y="1641084"/>
            <a:ext cx="7424364" cy="2450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getValue(key)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/>
            </a:pPr>
            <a:r>
              <a:t>index = getHashIndex(key)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Search the chain that begins at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hashTable[index] </a:t>
            </a:r>
            <a:r>
              <a:t>for a node that contains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key</a:t>
            </a:r>
            <a:endParaRPr i="0"/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if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(key </a:t>
            </a:r>
            <a:r>
              <a:t>is found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return </a:t>
            </a:r>
            <a:r>
              <a:t>value in found node</a:t>
            </a:r>
          </a:p>
          <a:p>
            <a:pPr defTabSz="457200">
              <a:spcBef>
                <a:spcPts val="6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600"/>
              </a:spcBef>
              <a:defRPr sz="1800" b="1"/>
            </a:pPr>
            <a:r>
              <a:t>return null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Efficiency of Hashing</a:t>
            </a:r>
          </a:p>
        </p:txBody>
      </p:sp>
      <p:sp>
        <p:nvSpPr>
          <p:cNvPr id="50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193774" y="1106887"/>
            <a:ext cx="8642152" cy="5031976"/>
          </a:xfrm>
          <a:prstGeom prst="rect">
            <a:avLst/>
          </a:prstGeom>
        </p:spPr>
        <p:txBody>
          <a:bodyPr/>
          <a:lstStyle/>
          <a:p>
            <a:r>
              <a:t>Observations about the time efficiency of these operations</a:t>
            </a:r>
          </a:p>
          <a:p>
            <a:pPr lvl="1"/>
            <a:r>
              <a:t>Successful retrieval/removal has same efficiency as successful search</a:t>
            </a:r>
          </a:p>
          <a:p>
            <a:pPr lvl="1"/>
            <a:r>
              <a:t>Unsuccessful retrieval/removal has same efficiency as unsuccessful search</a:t>
            </a:r>
          </a:p>
          <a:p>
            <a:pPr lvl="1"/>
            <a:r>
              <a:t>Successful addition has same efficiency as unsuccessful search</a:t>
            </a:r>
          </a:p>
          <a:p>
            <a:pPr lvl="1"/>
            <a:r>
              <a:t>Unsuccessful addition has same efficiency as successful search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Load Factor</a:t>
            </a:r>
          </a:p>
        </p:txBody>
      </p:sp>
      <p:sp>
        <p:nvSpPr>
          <p:cNvPr id="5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 of load factor:</a:t>
            </a:r>
          </a:p>
          <a:p>
            <a:endParaRPr/>
          </a:p>
          <a:p>
            <a:endParaRPr/>
          </a:p>
          <a:p>
            <a:endParaRPr/>
          </a:p>
          <a:p>
            <a:pPr lvl="1"/>
            <a:r>
              <a:t>Never negative</a:t>
            </a:r>
          </a:p>
          <a:p>
            <a:pPr lvl="1"/>
            <a:r>
              <a:t>For open addressing,  1 ≥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</a:p>
          <a:p>
            <a:pPr lvl="1"/>
            <a:r>
              <a:t>For  separate chaining,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has no maximum value</a:t>
            </a:r>
          </a:p>
          <a:p>
            <a:pPr lvl="1"/>
            <a:r>
              <a:t>Restricting size of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improves performance</a:t>
            </a:r>
          </a:p>
        </p:txBody>
      </p:sp>
      <p:pic>
        <p:nvPicPr>
          <p:cNvPr id="54" name="Lambda is equal to the number of entries in the dictionary divided by the number of locations in the hash table" descr="Lambda is equal to the number of entries in the dictionary divided by the number of locations in the hash tab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780" y="1768475"/>
            <a:ext cx="6789737" cy="120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Cost of Open Addressing</a:t>
            </a:r>
          </a:p>
        </p:txBody>
      </p:sp>
      <p:sp>
        <p:nvSpPr>
          <p:cNvPr id="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3971" y="913012"/>
            <a:ext cx="8229601" cy="5031976"/>
          </a:xfrm>
          <a:prstGeom prst="rect">
            <a:avLst/>
          </a:prstGeom>
        </p:spPr>
        <p:txBody>
          <a:bodyPr/>
          <a:lstStyle/>
          <a:p>
            <a:r>
              <a:t>Average number of searches for linear probing</a:t>
            </a:r>
          </a:p>
        </p:txBody>
      </p:sp>
      <p:sp>
        <p:nvSpPr>
          <p:cNvPr id="58" name="For unsuccessful search:"/>
          <p:cNvSpPr txBox="1"/>
          <p:nvPr/>
        </p:nvSpPr>
        <p:spPr>
          <a:xfrm>
            <a:off x="528456" y="2348453"/>
            <a:ext cx="372081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1500"/>
              </a:spcBef>
              <a:defRPr sz="2400"/>
            </a:pPr>
            <a:r>
              <a:t>For unsuccessful search:</a:t>
            </a:r>
          </a:p>
        </p:txBody>
      </p:sp>
      <p:pic>
        <p:nvPicPr>
          <p:cNvPr id="59" name="For unsuccessful search , one plus the reciprocal of the quantity 1 minus lambda squared, then divided by two" descr="For unsuccessful search , one plus the reciprocal of the quantity 1 minus lambda squared, then divided by tw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8771" y="1819274"/>
            <a:ext cx="2971801" cy="14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For successful search:"/>
          <p:cNvSpPr txBox="1"/>
          <p:nvPr/>
        </p:nvSpPr>
        <p:spPr>
          <a:xfrm>
            <a:off x="697971" y="4653487"/>
            <a:ext cx="338178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1500"/>
              </a:spcBef>
              <a:defRPr sz="2400"/>
            </a:pPr>
            <a:r>
              <a:t>For successful search:</a:t>
            </a:r>
          </a:p>
        </p:txBody>
      </p:sp>
      <p:pic>
        <p:nvPicPr>
          <p:cNvPr id="61" name="For successful search,  one plus the reciprocal of the quantity 1 minus lambda, then divided by two" descr="For successful search,  one plus the reciprocal of the quantity 1 minus lambda, then divided by tw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8771" y="4105259"/>
            <a:ext cx="2714626" cy="153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Cost of Open Addressing</a:t>
            </a:r>
          </a:p>
        </p:txBody>
      </p:sp>
      <p:sp>
        <p:nvSpPr>
          <p:cNvPr id="6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3971" y="5312194"/>
            <a:ext cx="8229601" cy="10141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93776">
              <a:defRPr sz="1944"/>
            </a:lvl1pPr>
          </a:lstStyle>
          <a:p>
            <a:r>
              <a:t>FIGURE 23-1 The average number of comparisons required by a search of the hash table for given values of the load factor λ when using linear probing</a:t>
            </a:r>
          </a:p>
        </p:txBody>
      </p:sp>
      <p:graphicFrame>
        <p:nvGraphicFramePr>
          <p:cNvPr id="65" name="Table"/>
          <p:cNvGraphicFramePr/>
          <p:nvPr/>
        </p:nvGraphicFramePr>
        <p:xfrm>
          <a:off x="1600199" y="1415506"/>
          <a:ext cx="5016504" cy="358100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67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9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</a:rPr>
                        <a:t>𝝀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FFFFFF"/>
                          </a:solidFill>
                        </a:rPr>
                        <a:t>Unsuccessful Search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FFFFFF"/>
                          </a:solidFill>
                        </a:rPr>
                        <a:t>Successful Search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1.5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6.1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2.2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50.5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5.5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r>
              <a:t>Quadratic Probing and Double Hashing</a:t>
            </a:r>
          </a:p>
        </p:txBody>
      </p:sp>
      <p:sp>
        <p:nvSpPr>
          <p:cNvPr id="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Average number of comparisons needed</a:t>
            </a:r>
          </a:p>
        </p:txBody>
      </p:sp>
      <p:sp>
        <p:nvSpPr>
          <p:cNvPr id="69" name="For unsuccessful search:"/>
          <p:cNvSpPr txBox="1"/>
          <p:nvPr/>
        </p:nvSpPr>
        <p:spPr>
          <a:xfrm>
            <a:off x="528456" y="2094994"/>
            <a:ext cx="372081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1500"/>
              </a:spcBef>
              <a:defRPr sz="2400"/>
            </a:pPr>
            <a:r>
              <a:t>For unsuccessful search:</a:t>
            </a:r>
          </a:p>
        </p:txBody>
      </p:sp>
      <p:pic>
        <p:nvPicPr>
          <p:cNvPr id="70" name="For an unsuccessful search,  the reciprocal of the quantity 1 minus lambda," descr="For an unsuccessful search,  the reciprocal of the quantity 1 minus lambda,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775366"/>
            <a:ext cx="1447800" cy="107632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For successful search:"/>
          <p:cNvSpPr txBox="1"/>
          <p:nvPr/>
        </p:nvSpPr>
        <p:spPr>
          <a:xfrm>
            <a:off x="697971" y="3811016"/>
            <a:ext cx="338178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1500"/>
              </a:spcBef>
              <a:defRPr sz="2400"/>
            </a:pPr>
            <a:r>
              <a:t>For successful search:</a:t>
            </a:r>
          </a:p>
        </p:txBody>
      </p:sp>
      <p:pic>
        <p:nvPicPr>
          <p:cNvPr id="72" name="For successful search,  one divided by lambda times the log of the reciprocal of the quantity 1 minus lambda" descr="For successful search,  one divided by lambda times the log of the reciprocal of the quantity 1 minus lambda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268" y="3405663"/>
            <a:ext cx="2343151" cy="1247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r>
              <a:t>Quadratic Probing and Double Hashing</a:t>
            </a:r>
          </a:p>
        </p:txBody>
      </p:sp>
      <p:sp>
        <p:nvSpPr>
          <p:cNvPr id="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216404"/>
            <a:ext cx="8229600" cy="11956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76072">
              <a:defRPr sz="2268"/>
            </a:lvl1pPr>
          </a:lstStyle>
          <a:p>
            <a:r>
              <a:t>FIGURE 23-2 The average number of comparisons required by a search of the hash table for given values of the load factor λ when using either quadratic probing or double hashing</a:t>
            </a:r>
          </a:p>
        </p:txBody>
      </p:sp>
      <p:graphicFrame>
        <p:nvGraphicFramePr>
          <p:cNvPr id="76" name="Table"/>
          <p:cNvGraphicFramePr/>
          <p:nvPr/>
        </p:nvGraphicFramePr>
        <p:xfrm>
          <a:off x="1600199" y="1415506"/>
          <a:ext cx="5016504" cy="358100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67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9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</a:rPr>
                        <a:t>𝝀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FFFFFF"/>
                          </a:solidFill>
                        </a:rPr>
                        <a:t>Unsuccessful Search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FFFFFF"/>
                          </a:solidFill>
                        </a:rPr>
                        <a:t>Successful Search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2.0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1.4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3.3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1.7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0.9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10.0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2.6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Ideal Hashing</a:t>
            </a:r>
          </a:p>
        </p:txBody>
      </p:sp>
      <p:sp>
        <p:nvSpPr>
          <p:cNvPr id="5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9495">
              <a:defRPr sz="2124"/>
            </a:lvl1pPr>
          </a:lstStyle>
          <a:p>
            <a:r>
              <a:t>Simple algorithms for the dictionary operations that add and retrieve</a:t>
            </a:r>
          </a:p>
        </p:txBody>
      </p:sp>
      <p:sp>
        <p:nvSpPr>
          <p:cNvPr id="58" name="Algorithm add(key, value)…"/>
          <p:cNvSpPr txBox="1"/>
          <p:nvPr/>
        </p:nvSpPr>
        <p:spPr>
          <a:xfrm>
            <a:off x="2495526" y="1228397"/>
            <a:ext cx="2888529" cy="2816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1106828" defTabSz="457200">
              <a:spcBef>
                <a:spcPts val="600"/>
              </a:spcBef>
              <a:defRPr sz="1800"/>
            </a:pPr>
            <a:r>
              <a:rPr b="1"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b="1"/>
              <a:t>add(key, value) </a:t>
            </a:r>
          </a:p>
          <a:p>
            <a:pPr marR="1106828" defTabSz="457200">
              <a:spcBef>
                <a:spcPts val="600"/>
              </a:spcBef>
              <a:defRPr sz="1800"/>
            </a:pPr>
            <a:r>
              <a:t>index = h(key) </a:t>
            </a:r>
          </a:p>
          <a:p>
            <a:pPr marR="1106828" defTabSz="457200">
              <a:spcBef>
                <a:spcPts val="600"/>
              </a:spcBef>
              <a:defRPr sz="1800"/>
            </a:pPr>
            <a:r>
              <a:t>hashTable[index] = value</a:t>
            </a:r>
          </a:p>
          <a:p>
            <a:pPr marR="1106828" defTabSz="457200">
              <a:spcBef>
                <a:spcPts val="600"/>
              </a:spcBef>
              <a:defRPr sz="1800"/>
            </a:pPr>
            <a:endParaRPr/>
          </a:p>
          <a:p>
            <a:pPr marR="1106828" defTabSz="457200">
              <a:spcBef>
                <a:spcPts val="600"/>
              </a:spcBef>
              <a:defRPr sz="1800"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06828"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getValue(key)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06828" defTabSz="457200">
              <a:spcBef>
                <a:spcPts val="600"/>
              </a:spcBef>
              <a:defRPr sz="1800"/>
            </a:pPr>
            <a:r>
              <a:t>index = h(key)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06828" defTabSz="457200">
              <a:spcBef>
                <a:spcPts val="600"/>
              </a:spcBef>
              <a:defRPr sz="1800"/>
            </a:pPr>
            <a:r>
              <a:rPr b="1"/>
              <a:t>return </a:t>
            </a:r>
            <a:r>
              <a:t>hashTable[index]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Cost of Separate Chaining</a:t>
            </a:r>
          </a:p>
        </p:txBody>
      </p:sp>
      <p:sp>
        <p:nvSpPr>
          <p:cNvPr id="79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Average number of comparisons during a search when separate chaining is used</a:t>
            </a:r>
          </a:p>
        </p:txBody>
      </p:sp>
      <p:pic>
        <p:nvPicPr>
          <p:cNvPr id="80" name="For an unsuccessful search it is lambda" descr="For an unsuccessful search it is lambda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612" y="2243137"/>
            <a:ext cx="74295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For a successful search it is one plus lambda divided by two" descr="For a successful search it is one plus lambda divided by tw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2612" y="3829050"/>
            <a:ext cx="1676401" cy="62865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o maintain reasonable efficiency, you should keep λ &lt; 1."/>
          <p:cNvSpPr txBox="1"/>
          <p:nvPr/>
        </p:nvSpPr>
        <p:spPr>
          <a:xfrm>
            <a:off x="528456" y="5541598"/>
            <a:ext cx="7845511" cy="5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500"/>
              </a:spcBef>
              <a:defRPr sz="2400"/>
            </a:pPr>
            <a:r>
              <a:t>To maintain reasonable efficiency, you should keep </a:t>
            </a:r>
            <a:r>
              <a:rPr sz="3000" b="1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&lt; 1.</a:t>
            </a:r>
          </a:p>
        </p:txBody>
      </p:sp>
      <p:sp>
        <p:nvSpPr>
          <p:cNvPr id="83" name="For unsuccessful search:"/>
          <p:cNvSpPr txBox="1"/>
          <p:nvPr/>
        </p:nvSpPr>
        <p:spPr>
          <a:xfrm>
            <a:off x="528456" y="2348453"/>
            <a:ext cx="372081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1500"/>
              </a:spcBef>
              <a:defRPr sz="2400"/>
            </a:pPr>
            <a:r>
              <a:t>For unsuccessful search:</a:t>
            </a:r>
          </a:p>
        </p:txBody>
      </p:sp>
      <p:sp>
        <p:nvSpPr>
          <p:cNvPr id="84" name="For successful search:"/>
          <p:cNvSpPr txBox="1"/>
          <p:nvPr/>
        </p:nvSpPr>
        <p:spPr>
          <a:xfrm>
            <a:off x="697971" y="4653487"/>
            <a:ext cx="338178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1500"/>
              </a:spcBef>
              <a:defRPr sz="2400"/>
            </a:pPr>
            <a:r>
              <a:t>For successful search: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Cost of Separate Chaining</a:t>
            </a:r>
          </a:p>
        </p:txBody>
      </p:sp>
      <p:sp>
        <p:nvSpPr>
          <p:cNvPr id="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356501"/>
            <a:ext cx="8229600" cy="10555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21208">
              <a:defRPr sz="2052"/>
            </a:lvl1pPr>
          </a:lstStyle>
          <a:p>
            <a:r>
              <a:t>FIGURE 23-3 The average number of comparisons required by a search of the hash table for given values of the load factor λ when using separate chaining</a:t>
            </a:r>
          </a:p>
        </p:txBody>
      </p:sp>
      <p:graphicFrame>
        <p:nvGraphicFramePr>
          <p:cNvPr id="88" name="Table"/>
          <p:cNvGraphicFramePr/>
          <p:nvPr/>
        </p:nvGraphicFramePr>
        <p:xfrm>
          <a:off x="1161053" y="871899"/>
          <a:ext cx="6288492" cy="44430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96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30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</a:rPr>
                        <a:t>𝝀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FFFFFF"/>
                          </a:solidFill>
                        </a:rPr>
                        <a:t>Unsuccessful Search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FFFFFF"/>
                          </a:solidFill>
                        </a:rPr>
                        <a:t>Successful Search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1.4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0.9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1.5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1.6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1.8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1.9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1.9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2.0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5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2.0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2.0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300"/>
                        <a:t>2.0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8095">
              <a:defRPr sz="3696"/>
            </a:lvl1pPr>
          </a:lstStyle>
          <a:p>
            <a:r>
              <a:t>Maintaining the Performance of Hashing</a:t>
            </a:r>
          </a:p>
        </p:txBody>
      </p:sp>
      <p:sp>
        <p:nvSpPr>
          <p:cNvPr id="91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maintain efficiency, restrict the size of </a:t>
            </a:r>
            <a:r>
              <a:rPr sz="2700" b="1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as follows:</a:t>
            </a:r>
          </a:p>
          <a:p>
            <a:pPr marL="815975" lvl="1" indent="-257175"/>
            <a:r>
              <a:rPr sz="2700" b="1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</a:t>
            </a:r>
            <a:r>
              <a:rPr>
                <a:latin typeface="Menlo"/>
                <a:ea typeface="Menlo"/>
                <a:cs typeface="Menlo"/>
                <a:sym typeface="Menlo"/>
              </a:rPr>
              <a:t>&lt; 0.5</a:t>
            </a:r>
            <a:r>
              <a:t> for open addressing</a:t>
            </a:r>
          </a:p>
          <a:p>
            <a:pPr marL="815975" lvl="1" indent="-257175"/>
            <a:r>
              <a:rPr sz="2700" b="1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>
                <a:latin typeface="Menlo"/>
                <a:ea typeface="Menlo"/>
                <a:cs typeface="Menlo"/>
                <a:sym typeface="Menlo"/>
              </a:rPr>
              <a:t> &lt; 1.0</a:t>
            </a:r>
            <a:r>
              <a:t> for separate chaining</a:t>
            </a:r>
          </a:p>
          <a:p>
            <a:r>
              <a:t>Should the load factor exceed these bounds</a:t>
            </a:r>
          </a:p>
          <a:p>
            <a:pPr lvl="1"/>
            <a:r>
              <a:t>Increase the size of the hash table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Rehashing</a:t>
            </a:r>
          </a:p>
        </p:txBody>
      </p:sp>
      <p:sp>
        <p:nvSpPr>
          <p:cNvPr id="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the load factor </a:t>
            </a:r>
            <a:r>
              <a:rPr sz="2700" b="1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becomes too large must resize the hash table</a:t>
            </a:r>
          </a:p>
          <a:p>
            <a:r>
              <a:t>Compute the table’s new size</a:t>
            </a:r>
          </a:p>
          <a:p>
            <a:pPr lvl="1"/>
            <a:r>
              <a:t>Double its present size</a:t>
            </a:r>
          </a:p>
          <a:p>
            <a:pPr lvl="1"/>
            <a:r>
              <a:t>Increase the result to the next prime number</a:t>
            </a:r>
          </a:p>
          <a:p>
            <a:pPr lvl="1"/>
            <a:r>
              <a:t>Use method  add to add the current entries in dictionary to new hash table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4087">
              <a:defRPr sz="3387"/>
            </a:lvl1pPr>
          </a:lstStyle>
          <a:p>
            <a:r>
              <a:t>Comparing Schemes for Collision Resolution</a:t>
            </a:r>
          </a:p>
        </p:txBody>
      </p:sp>
      <p:sp>
        <p:nvSpPr>
          <p:cNvPr id="97" name="FIGURE 23-4 The average number of comparisons required by a search of the hash table versus the load factor λ for four collision resolution techniques"/>
          <p:cNvSpPr txBox="1">
            <a:spLocks noGrp="1"/>
          </p:cNvSpPr>
          <p:nvPr>
            <p:ph type="body" sz="quarter" idx="1"/>
          </p:nvPr>
        </p:nvSpPr>
        <p:spPr>
          <a:xfrm>
            <a:off x="457199" y="5178534"/>
            <a:ext cx="5571134" cy="1233482"/>
          </a:xfrm>
          <a:prstGeom prst="rect">
            <a:avLst/>
          </a:prstGeom>
        </p:spPr>
        <p:txBody>
          <a:bodyPr/>
          <a:lstStyle>
            <a:lvl1pPr defTabSz="393192">
              <a:defRPr sz="1892"/>
            </a:lvl1pPr>
          </a:lstStyle>
          <a:p>
            <a:r>
              <a:t>FIGURE 23-4 The average number of comparisons required by a search of the hash table versus the load factor λ for four collision resolution techniques</a:t>
            </a:r>
          </a:p>
        </p:txBody>
      </p:sp>
      <p:pic>
        <p:nvPicPr>
          <p:cNvPr id="98" name="A diagram illustrates 2 graphs that depict the following. Linear probing, Quadratic probing or double hashing, and Separate chaining.A Successful search" descr="A diagram illustrates 2 graphs that depict the following. Linear probing, Quadratic probing or double hashing, and Separate chaining.A Successful searc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966271"/>
            <a:ext cx="3443614" cy="455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A diagram illustrates 2 graphs that depict the following. Linear probing, Quadratic probing or double hashing, and Separate chaining.An unsuccessful search" descr="A diagram illustrates 2 graphs that depict the following. Linear probing, Quadratic probing or double hashing, and Separate chaining.An unsuccessful search"/>
          <p:cNvPicPr>
            <a:picLocks noChangeAspect="1"/>
          </p:cNvPicPr>
          <p:nvPr/>
        </p:nvPicPr>
        <p:blipFill>
          <a:blip r:embed="rId3">
            <a:extLst/>
          </a:blip>
          <a:srcRect r="47940"/>
          <a:stretch>
            <a:fillRect/>
          </a:stretch>
        </p:blipFill>
        <p:spPr>
          <a:xfrm>
            <a:off x="4767567" y="919936"/>
            <a:ext cx="3507124" cy="4552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A diagram illustrates 2 graphs that depict the following. Linear probing, Quadratic probing or double hashing, and Separate chaining.Chart legend." descr="A diagram illustrates 2 graphs that depict the following. Linear probing, Quadratic probing or double hashing, and Separate chaining.Chart legend."/>
          <p:cNvPicPr>
            <a:picLocks noChangeAspect="1"/>
          </p:cNvPicPr>
          <p:nvPr/>
        </p:nvPicPr>
        <p:blipFill>
          <a:blip r:embed="rId3">
            <a:extLst/>
          </a:blip>
          <a:srcRect l="55303" t="29123" r="1518" b="38227"/>
          <a:stretch>
            <a:fillRect/>
          </a:stretch>
        </p:blipFill>
        <p:spPr>
          <a:xfrm>
            <a:off x="6801764" y="5417919"/>
            <a:ext cx="1930859" cy="986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defRPr sz="3256"/>
            </a:lvl1pPr>
          </a:lstStyle>
          <a:p>
            <a:r>
              <a:t>Dictionary Implementation That Uses Hashing</a:t>
            </a:r>
          </a:p>
        </p:txBody>
      </p:sp>
      <p:sp>
        <p:nvSpPr>
          <p:cNvPr id="103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685800">
              <a:defRPr sz="2700"/>
            </a:lvl1pPr>
          </a:lstStyle>
          <a:p>
            <a:r>
              <a:t>FIGURE 23-5 A hash table and one of its entry objects</a:t>
            </a:r>
          </a:p>
        </p:txBody>
      </p:sp>
      <p:pic>
        <p:nvPicPr>
          <p:cNvPr id="1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4538" y="1976438"/>
            <a:ext cx="5114926" cy="2905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defRPr sz="3256"/>
            </a:lvl1pPr>
          </a:lstStyle>
          <a:p>
            <a:r>
              <a:t>Dictionary Implementation That Uses Hashing</a:t>
            </a:r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57784">
              <a:defRPr sz="2196"/>
            </a:pPr>
            <a:r>
              <a:t>Private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TableEntry</a:t>
            </a:r>
            <a:r>
              <a:t>, make it internal to the dictionary class.</a:t>
            </a:r>
          </a:p>
        </p:txBody>
      </p:sp>
      <p:sp>
        <p:nvSpPr>
          <p:cNvPr id="108" name="private static class TableEntry&lt;S, T&gt;…"/>
          <p:cNvSpPr txBox="1"/>
          <p:nvPr/>
        </p:nvSpPr>
        <p:spPr>
          <a:xfrm>
            <a:off x="0" y="1205230"/>
            <a:ext cx="8989715" cy="3977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TableEntry&lt;S, 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 S key;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T value;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States state;  </a:t>
            </a:r>
            <a:r>
              <a:t>// Flags whether this entry is in the hash table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enum</a:t>
            </a:r>
            <a:r>
              <a:t> States {CURRENT, REMOVED} </a:t>
            </a:r>
            <a:r>
              <a:rPr>
                <a:solidFill>
                  <a:srgbClr val="008400"/>
                </a:solidFill>
              </a:rPr>
              <a:t>// Possible values of state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TableEntry(S searchKey, T dataValue)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key = searchKey;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value = dataValue;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state = States.CURRENT;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2" indent="457200" defTabSz="344804">
              <a:tabLst>
                <a:tab pos="342900" algn="l"/>
              </a:tabLst>
              <a:defRPr sz="1500">
                <a:solidFill>
                  <a:srgbClr val="3D812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method implementations go here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TableEntry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r>
              <a:t>A Dictionary that Uses Hashing (Part 1)</a:t>
            </a:r>
          </a:p>
        </p:txBody>
      </p:sp>
      <p:sp>
        <p:nvSpPr>
          <p:cNvPr id="111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defRPr sz="2448"/>
            </a:pPr>
            <a:r>
              <a:t>LISTING 23-1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HashedDictionary</a:t>
            </a:r>
          </a:p>
        </p:txBody>
      </p:sp>
      <p:sp>
        <p:nvSpPr>
          <p:cNvPr id="112" name="public class HashedDictionary&lt;K, V&gt; implements DictionaryInterface&lt;K, V&gt;…"/>
          <p:cNvSpPr txBox="1"/>
          <p:nvPr/>
        </p:nvSpPr>
        <p:spPr>
          <a:xfrm>
            <a:off x="249435" y="807814"/>
            <a:ext cx="8758868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HashedDictionary&lt;K, V&gt;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DictionaryInterface&lt;K, V&gt;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The dictionary: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numberOfEntries;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DEFAULT_CAPACITY = </a:t>
            </a:r>
            <a:r>
              <a:rPr>
                <a:solidFill>
                  <a:srgbClr val="272AD8"/>
                </a:solidFill>
              </a:rPr>
              <a:t>5</a:t>
            </a:r>
            <a:r>
              <a:t>; </a:t>
            </a:r>
            <a:r>
              <a:rPr>
                <a:solidFill>
                  <a:srgbClr val="008400"/>
                </a:solidFill>
              </a:rPr>
              <a:t>// Must be prime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MAX_CAPACITY = </a:t>
            </a:r>
            <a:r>
              <a:rPr>
                <a:solidFill>
                  <a:srgbClr val="272AD8"/>
                </a:solidFill>
              </a:rPr>
              <a:t>10000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The hash table: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Entry&lt;K, V&gt;[] hashTable;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tableSize;                         </a:t>
            </a:r>
            <a:r>
              <a:rPr>
                <a:solidFill>
                  <a:srgbClr val="008400"/>
                </a:solidFill>
              </a:rPr>
              <a:t>// Must be prime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MAX_SIZE = </a:t>
            </a:r>
            <a:r>
              <a:rPr>
                <a:solidFill>
                  <a:srgbClr val="272AD8"/>
                </a:solidFill>
              </a:rPr>
              <a:t>2</a:t>
            </a:r>
            <a:r>
              <a:t> * MAX_CAPACITY;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integrityOK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rPr>
                <a:solidFill>
                  <a:srgbClr val="000000"/>
                </a:solidFill>
              </a:rPr>
              <a:t> MAX_LOAD_FACTOR = </a:t>
            </a:r>
            <a:r>
              <a:rPr>
                <a:solidFill>
                  <a:srgbClr val="272AD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; </a:t>
            </a:r>
            <a:r>
              <a:t>// Fraction of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</a:t>
            </a:r>
            <a:r>
              <a:rPr>
                <a:solidFill>
                  <a:srgbClr val="008400"/>
                </a:solidFill>
              </a:rPr>
              <a:t>// hash table that can be filled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Entry&lt;K, V&gt; AVAILABLE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Entry&lt;&gt;(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,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HashedDictionary()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rPr>
                <a:solidFill>
                  <a:srgbClr val="BA2DA2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(DEFAULT_CAPACITY); </a:t>
            </a:r>
            <a:r>
              <a:t>// Call next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default constructor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r>
              <a:t>A Dictionary that Uses Hashing (Part 2)</a:t>
            </a:r>
          </a:p>
        </p:txBody>
      </p:sp>
      <p:sp>
        <p:nvSpPr>
          <p:cNvPr id="11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/>
          <a:lstStyle/>
          <a:p>
            <a:pPr defTabSz="621791">
              <a:defRPr sz="2448"/>
            </a:pPr>
            <a:r>
              <a:t>LISTING 23-1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HashedDictionary</a:t>
            </a:r>
          </a:p>
        </p:txBody>
      </p:sp>
      <p:sp>
        <p:nvSpPr>
          <p:cNvPr id="116" name="public HashedDictionary(int initialCapacity)…"/>
          <p:cNvSpPr txBox="1"/>
          <p:nvPr/>
        </p:nvSpPr>
        <p:spPr>
          <a:xfrm>
            <a:off x="249435" y="668114"/>
            <a:ext cx="7996319" cy="511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HashedDictionary(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initialCapacity)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initialCapacity = checkCapacity(initialCapacity);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numberOfEntries =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;    </a:t>
            </a:r>
            <a:r>
              <a:t>// Dictionary is empty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Set up hash table: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t>// Initial size of hash table is same as initialCapacity if it is prime;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t>// otherwise increase it until it is prime size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tableSize = getNextPrime(initialCapacity);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checkSize(tableSize);   </a:t>
            </a:r>
            <a:r>
              <a:t>// Check that size is not too large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t>// The cast is safe because the new array contains null entries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@SuppressWarnings(</a:t>
            </a:r>
            <a:r>
              <a:rPr>
                <a:solidFill>
                  <a:srgbClr val="D12F1B"/>
                </a:solidFill>
              </a:rPr>
              <a:t>"unchecked"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Entry&lt;K, V&gt;[] temp = (Entry&lt;K, V&gt;[])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Entry[tableSize];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hashTable = temp;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constructor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Implementations of methods in DictionaryInterface are here.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. . 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Implementations of private methods are here.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. . 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Entry&lt;S, 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     . . 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Entry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HashedDictionary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Required Methods</a:t>
            </a:r>
          </a:p>
        </p:txBody>
      </p:sp>
      <p:sp>
        <p:nvSpPr>
          <p:cNvPr id="119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Algorithm for the retrieval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</a:p>
        </p:txBody>
      </p:sp>
      <p:sp>
        <p:nvSpPr>
          <p:cNvPr id="120" name="Algorithm getValue(key)…"/>
          <p:cNvSpPr txBox="1"/>
          <p:nvPr/>
        </p:nvSpPr>
        <p:spPr>
          <a:xfrm>
            <a:off x="632621" y="1550288"/>
            <a:ext cx="7878758" cy="2794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10515"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getValue(key)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0515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Returns the value associated with the given search key, if it is in the dictionary.</a:t>
            </a:r>
          </a:p>
          <a:p>
            <a:pPr marL="310515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Otherwise, returns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null.</a:t>
            </a:r>
            <a:endParaRPr i="0"/>
          </a:p>
          <a:p>
            <a:pPr marL="310515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(key </a:t>
            </a:r>
            <a:r>
              <a:t>is found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</a:t>
            </a:r>
            <a:endParaRPr i="0"/>
          </a:p>
          <a:p>
            <a:pPr marL="493394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return </a:t>
            </a:r>
            <a:r>
              <a:t>value in found entry</a:t>
            </a:r>
          </a:p>
          <a:p>
            <a:pPr marL="310515" defTabSz="457200">
              <a:spcBef>
                <a:spcPts val="6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3394" defTabSz="457200">
              <a:spcBef>
                <a:spcPts val="600"/>
              </a:spcBef>
              <a:defRPr sz="1800" b="1"/>
            </a:pPr>
            <a:r>
              <a:t>return null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Typical Hashing</a:t>
            </a:r>
          </a:p>
        </p:txBody>
      </p:sp>
      <p:sp>
        <p:nvSpPr>
          <p:cNvPr id="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hash functions perform two steps:</a:t>
            </a:r>
          </a:p>
          <a:p>
            <a:pPr lvl="1"/>
            <a:r>
              <a:t>Convert search key to an integer </a:t>
            </a:r>
          </a:p>
          <a:p>
            <a:pPr lvl="2"/>
            <a:r>
              <a:t>Called the hash code.</a:t>
            </a:r>
          </a:p>
          <a:p>
            <a:pPr lvl="1"/>
            <a:r>
              <a:t>Compress hash code into the range of indices for hash table.</a:t>
            </a:r>
          </a:p>
        </p:txBody>
      </p:sp>
      <p:sp>
        <p:nvSpPr>
          <p:cNvPr id="62" name="Algorithm getHashIndex(phoneNumber)…"/>
          <p:cNvSpPr txBox="1"/>
          <p:nvPr/>
        </p:nvSpPr>
        <p:spPr>
          <a:xfrm>
            <a:off x="1361970" y="3618800"/>
            <a:ext cx="5522609" cy="175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82904"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getHashIndex(phoneNumber)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// </a:t>
            </a:r>
            <a:r>
              <a:t>Returns an index to an array of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tableSize </a:t>
            </a:r>
            <a:r>
              <a:t>elements.</a:t>
            </a:r>
          </a:p>
          <a:p>
            <a:pPr marL="382904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= last four digits of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phoneNumber</a:t>
            </a:r>
            <a:endParaRPr i="0"/>
          </a:p>
          <a:p>
            <a:pPr marL="382904" defTabSz="457200">
              <a:spcBef>
                <a:spcPts val="600"/>
              </a:spcBef>
              <a:defRPr sz="1800"/>
            </a:pPr>
            <a:r>
              <a:rPr b="1"/>
              <a:t>return </a:t>
            </a:r>
            <a:r>
              <a:t>i % tableSize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Required Methods</a:t>
            </a:r>
          </a:p>
        </p:txBody>
      </p:sp>
      <p:sp>
        <p:nvSpPr>
          <p:cNvPr id="123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 of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</a:p>
        </p:txBody>
      </p:sp>
      <p:sp>
        <p:nvSpPr>
          <p:cNvPr id="124" name="public V getValue(K key)…"/>
          <p:cNvSpPr txBox="1"/>
          <p:nvPr/>
        </p:nvSpPr>
        <p:spPr>
          <a:xfrm>
            <a:off x="271085" y="1705244"/>
            <a:ext cx="8601830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V getValue(K key)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checkIntegrity();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V result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index = getHashIndex(key);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((hashTable[index]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(hashTable[index] != AVAILABLE))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result = hashTable[index].getValue(); </a:t>
            </a:r>
            <a:r>
              <a:rPr>
                <a:solidFill>
                  <a:srgbClr val="008400"/>
                </a:solidFill>
              </a:rPr>
              <a:t>// Key found; get value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Else key not found; return null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getValue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Required Methods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Pseudocode for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</a:p>
        </p:txBody>
      </p:sp>
      <p:sp>
        <p:nvSpPr>
          <p:cNvPr id="128" name="Algorithm remove(key)…"/>
          <p:cNvSpPr txBox="1"/>
          <p:nvPr/>
        </p:nvSpPr>
        <p:spPr>
          <a:xfrm>
            <a:off x="457200" y="1063770"/>
            <a:ext cx="8438441" cy="4511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remove(key)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</a:t>
            </a:r>
            <a:r>
              <a:rPr i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>
                <a:solidFill>
                  <a:schemeClr val="accent6"/>
                </a:solidFill>
              </a:rPr>
              <a:t>Removes a specific entry from the dictionary, given its search key.</a:t>
            </a:r>
          </a:p>
          <a:p>
            <a:pPr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Returns either the value that was associated with the search key or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null </a:t>
            </a:r>
            <a:r>
              <a:t>if no such object</a:t>
            </a:r>
          </a:p>
          <a:p>
            <a:pPr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exists.</a:t>
            </a:r>
          </a:p>
          <a:p>
            <a:pPr defTabSz="457200">
              <a:spcBef>
                <a:spcPts val="600"/>
              </a:spcBef>
              <a:defRPr sz="1800"/>
            </a:pPr>
            <a:r>
              <a:t>removedValue = </a:t>
            </a:r>
            <a:r>
              <a:rPr b="1"/>
              <a:t>null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/>
            </a:pPr>
            <a:r>
              <a:t>index = getHashIndex(key)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/>
            </a:pPr>
            <a:r>
              <a:rPr b="1"/>
              <a:t>if </a:t>
            </a:r>
            <a:r>
              <a:t>(key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is found</a:t>
            </a:r>
            <a:r>
              <a:t>) // hashTable[index]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is not </a:t>
            </a:r>
            <a:r>
              <a:t>null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and does not equal </a:t>
            </a:r>
            <a:r>
              <a:t>AVAILABLE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R="1536064" lvl="2" indent="457200" defTabSz="457200">
              <a:spcBef>
                <a:spcPts val="600"/>
              </a:spcBef>
              <a:defRPr sz="1800"/>
            </a:pPr>
            <a:r>
              <a:t>removedValue = hashTable[index].getValue() </a:t>
            </a:r>
          </a:p>
          <a:p>
            <a:pPr marR="1536064" lvl="2" indent="457200" defTabSz="457200">
              <a:spcBef>
                <a:spcPts val="600"/>
              </a:spcBef>
              <a:defRPr sz="1800"/>
            </a:pPr>
            <a:r>
              <a:t>hashTable[index] = AVAILABLE </a:t>
            </a:r>
          </a:p>
          <a:p>
            <a:pPr marR="1536064" lvl="2" indent="457200" defTabSz="457200">
              <a:spcBef>
                <a:spcPts val="600"/>
              </a:spcBef>
              <a:defRPr sz="1800"/>
            </a:pPr>
            <a:r>
              <a:t>numberOfEntries--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600"/>
              </a:spcBef>
              <a:defRPr sz="1800"/>
            </a:pPr>
            <a:r>
              <a:rPr b="1"/>
              <a:t>return </a:t>
            </a:r>
            <a:r>
              <a:t>removedValue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Required Methods</a:t>
            </a:r>
          </a:p>
        </p:txBody>
      </p:sp>
      <p:sp>
        <p:nvSpPr>
          <p:cNvPr id="13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28189"/>
            <a:ext cx="8229600" cy="48382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defTabSz="749808">
              <a:defRPr sz="2952"/>
            </a:lvl1pPr>
          </a:lstStyle>
          <a:p>
            <a:r>
              <a:rPr dirty="0"/>
              <a:t>Algorithm for adding a new entry</a:t>
            </a:r>
          </a:p>
        </p:txBody>
      </p:sp>
      <p:sp>
        <p:nvSpPr>
          <p:cNvPr id="132" name="Algorithm add(key, value)…"/>
          <p:cNvSpPr txBox="1"/>
          <p:nvPr/>
        </p:nvSpPr>
        <p:spPr>
          <a:xfrm>
            <a:off x="467474" y="614019"/>
            <a:ext cx="6823532" cy="5181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00"/>
              </a:spcBef>
              <a:defRPr sz="16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add(key, value)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6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Adds a new key-value entry to the dictionary. 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key </a:t>
            </a:r>
            <a:r>
              <a:t>is already in the dictionary,</a:t>
            </a:r>
          </a:p>
          <a:p>
            <a:pPr defTabSz="457200">
              <a:spcBef>
                <a:spcPts val="100"/>
              </a:spcBef>
              <a:defRPr sz="16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returns its corresponding value and replaces it in the dictionary with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value.</a:t>
            </a:r>
            <a:endParaRPr i="0"/>
          </a:p>
          <a:p>
            <a:pPr defTabSz="457200">
              <a:spcBef>
                <a:spcPts val="100"/>
              </a:spcBef>
              <a:defRPr sz="1600"/>
            </a:pPr>
            <a:r>
              <a:rPr b="1"/>
              <a:t>if </a:t>
            </a:r>
            <a:r>
              <a:t>((key == </a:t>
            </a:r>
            <a:r>
              <a:rPr b="1"/>
              <a:t>null</a:t>
            </a:r>
            <a:r>
              <a:t>)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t>(value == </a:t>
            </a:r>
            <a:r>
              <a:rPr b="1"/>
              <a:t>null</a:t>
            </a:r>
            <a:r>
              <a:t>))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Throw an exception</a:t>
            </a:r>
          </a:p>
          <a:p>
            <a:pPr defTabSz="457200">
              <a:spcBef>
                <a:spcPts val="100"/>
              </a:spcBef>
              <a:defRPr sz="1600"/>
            </a:pPr>
            <a:r>
              <a:t>index = getHashIndex(key)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(key </a:t>
            </a:r>
            <a:r>
              <a:t>is not found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</a:t>
            </a:r>
            <a:endParaRPr i="0"/>
          </a:p>
          <a:p>
            <a:pPr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/>
              <a:t>{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>
                <a:solidFill>
                  <a:schemeClr val="accent6"/>
                </a:solidFill>
              </a:rPr>
              <a:t>Add entry to hash table</a:t>
            </a:r>
          </a:p>
          <a:p>
            <a:pPr marR="1536064" lvl="2" indent="457200" defTabSz="457200">
              <a:spcBef>
                <a:spcPts val="100"/>
              </a:spcBef>
              <a:defRPr sz="1600"/>
            </a:pPr>
            <a:r>
              <a:t>hashTable[index] = </a:t>
            </a:r>
            <a:r>
              <a:rPr b="1"/>
              <a:t>new </a:t>
            </a:r>
            <a:r>
              <a:t>Entry(key, value) </a:t>
            </a:r>
          </a:p>
          <a:p>
            <a:pPr marR="1536064" lvl="2" indent="457200" defTabSz="457200">
              <a:spcBef>
                <a:spcPts val="100"/>
              </a:spcBef>
              <a:defRPr sz="1600"/>
            </a:pPr>
            <a:r>
              <a:t>numberOfEntries++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600"/>
            </a:pPr>
            <a:r>
              <a:t>oldValue = </a:t>
            </a:r>
            <a:r>
              <a:rPr b="1"/>
              <a:t>null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else </a:t>
            </a:r>
            <a:r>
              <a:rPr i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>
                <a:solidFill>
                  <a:schemeClr val="accent6"/>
                </a:solidFill>
              </a:rPr>
              <a:t>Search key is in table; replace and return entry’s value</a:t>
            </a:r>
          </a:p>
          <a:p>
            <a:pPr defTabSz="457200">
              <a:spcBef>
                <a:spcPts val="1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R="541655" lvl="2" indent="457200" defTabSz="457200">
              <a:spcBef>
                <a:spcPts val="100"/>
              </a:spcBef>
              <a:defRPr sz="1600"/>
            </a:pPr>
            <a:r>
              <a:t>oldValue = hashTable[index].getValue() </a:t>
            </a:r>
          </a:p>
          <a:p>
            <a:pPr marR="541655" lvl="2" indent="457200" defTabSz="457200">
              <a:spcBef>
                <a:spcPts val="100"/>
              </a:spcBef>
              <a:defRPr sz="1600"/>
            </a:pPr>
            <a:r>
              <a:t>hashTable[index].setValue(value)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100"/>
              </a:spcBef>
              <a:defRPr sz="16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Ensure that hash table is large enough for another addition</a:t>
            </a:r>
          </a:p>
          <a:p>
            <a:pPr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t>hash table is too full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</a:t>
            </a:r>
          </a:p>
          <a:p>
            <a:pPr lvl="2" indent="457200"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Enlarge hash table</a:t>
            </a:r>
          </a:p>
          <a:p>
            <a:pPr defTabSz="457200">
              <a:spcBef>
                <a:spcPts val="100"/>
              </a:spcBef>
              <a:defRPr sz="1600"/>
            </a:pPr>
            <a:r>
              <a:rPr b="1"/>
              <a:t>return </a:t>
            </a:r>
            <a:r>
              <a:t>oldValue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Required Methods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Private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enlargeHashTable</a:t>
            </a:r>
          </a:p>
        </p:txBody>
      </p:sp>
      <p:sp>
        <p:nvSpPr>
          <p:cNvPr id="136" name="private void enlargeHashTable()…"/>
          <p:cNvSpPr txBox="1"/>
          <p:nvPr/>
        </p:nvSpPr>
        <p:spPr>
          <a:xfrm>
            <a:off x="385132" y="868679"/>
            <a:ext cx="8758868" cy="51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enlargeHashTable()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Entry&lt;K, V&gt;[] oldTable = hashTable;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oldSize = hashTable.length;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newSize = getNextPrime(oldSize + oldSize);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checkSize(newSize);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The cast is safe because the new array contains null entries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@SuppressWarnings(</a:t>
            </a:r>
            <a:r>
              <a:rPr>
                <a:solidFill>
                  <a:srgbClr val="D12F1B"/>
                </a:solidFill>
              </a:rPr>
              <a:t>"unchecked"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Entry&lt;K, V&gt;[] temp = (Entry&lt;K, V&gt;[])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Entry[newSize];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hashTable = temp;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numberOfEntries =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; </a:t>
            </a:r>
            <a:r>
              <a:t>// Reset number of dictionary entries, since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               </a:t>
            </a:r>
            <a:r>
              <a:t>// it will be incremented by add during rehash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Rehash dictionary entries from old array to the new and bigger array;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skip elements that contain null or AVAILABLE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index &lt; oldSize; index++)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 (oldTable[index]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oldTable[index] != AVAILABLE 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add(oldTable[index].getKey(), oldTable[index].getValue());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for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enlargeHashTable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 Tables and Iterators</a:t>
            </a:r>
          </a:p>
        </p:txBody>
      </p:sp>
      <p:sp>
        <p:nvSpPr>
          <p:cNvPr id="139" name="FIGURE 23-5 A hash table containing occupied elements, available elements, and null values"/>
          <p:cNvSpPr txBox="1">
            <a:spLocks noGrp="1"/>
          </p:cNvSpPr>
          <p:nvPr>
            <p:ph type="body" sz="quarter" idx="1"/>
          </p:nvPr>
        </p:nvSpPr>
        <p:spPr>
          <a:xfrm>
            <a:off x="457200" y="5451305"/>
            <a:ext cx="8229600" cy="96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66927">
              <a:defRPr sz="2728"/>
            </a:lvl1pPr>
          </a:lstStyle>
          <a:p>
            <a:r>
              <a:t>FIGURE 23-5 A hash table containing occupied elements, available elements, and null values</a:t>
            </a:r>
          </a:p>
        </p:txBody>
      </p:sp>
      <p:pic>
        <p:nvPicPr>
          <p:cNvPr id="140" name="A diagram illustrates a hash table with 20 cells.&#10;&#10;Picture 2" descr="A diagram illustrates a hash table with 20 cell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2641675"/>
            <a:ext cx="8645130" cy="1574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 Tables and Iterators (Part 1)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KeyIterator</a:t>
            </a:r>
          </a:p>
        </p:txBody>
      </p:sp>
      <p:sp>
        <p:nvSpPr>
          <p:cNvPr id="144" name="private class KeyIterator implements Iterator&lt;K&gt;…"/>
          <p:cNvSpPr txBox="1"/>
          <p:nvPr/>
        </p:nvSpPr>
        <p:spPr>
          <a:xfrm>
            <a:off x="443971" y="807814"/>
            <a:ext cx="7841344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KeyIterator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Iterator&lt;K&gt;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currentIndex; </a:t>
            </a:r>
            <a:r>
              <a:t>// Current position in hash table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numberLeft;   </a:t>
            </a:r>
            <a:r>
              <a:t>// Number of entries left in iteration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KeyIterator()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currentIndex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numberLeft = numberOfEntries;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numberLeft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hasNext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remove()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UnsupportedOperationException();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remove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 Tables and Iterators (Part 2)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2600" y="58945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KeyIterator</a:t>
            </a:r>
          </a:p>
        </p:txBody>
      </p:sp>
      <p:sp>
        <p:nvSpPr>
          <p:cNvPr id="148" name="public K next()…"/>
          <p:cNvSpPr txBox="1"/>
          <p:nvPr/>
        </p:nvSpPr>
        <p:spPr>
          <a:xfrm>
            <a:off x="253471" y="589395"/>
            <a:ext cx="8537550" cy="534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K 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K result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Skip table locations that do not contain a current entry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 (hashTable[currentIndex]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|| </a:t>
            </a: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									(hashTable[currentIndex] == AVAILABLE) 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currentIndex++;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result = hashTable[currentIndex].getKey();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numberLeft--;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currentIndex++;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NoSuchElementException();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next</a:t>
            </a: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KeyIterator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3740"/>
            </a:pPr>
            <a:r>
              <a:t>Java Class Library: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HashMap</a:t>
            </a:r>
          </a:p>
        </p:txBody>
      </p:sp>
      <p:sp>
        <p:nvSpPr>
          <p:cNvPr id="151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Hash table is a collection of buckets</a:t>
            </a:r>
          </a:p>
          <a:p>
            <a:pPr lvl="1"/>
            <a:r>
              <a:t>Each bucket contains several entries</a:t>
            </a:r>
          </a:p>
          <a:p>
            <a:r>
              <a:t>Variety of constructors provided</a:t>
            </a:r>
          </a:p>
          <a:p>
            <a:r>
              <a:t>Default maximum load factor of 0.75</a:t>
            </a:r>
          </a:p>
          <a:p>
            <a:pPr lvl="1"/>
            <a:r>
              <a:t>When limit exceeded, size of table increased by rehashing</a:t>
            </a:r>
          </a:p>
          <a:p>
            <a:r>
              <a:t>Possible to avoid rehashing by setting number of buckets initially larger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68095">
              <a:defRPr sz="3696"/>
            </a:pPr>
            <a:r>
              <a:t>Java Class Library: 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HashSet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Implements the interface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java.util.Set</a:t>
            </a:r>
          </a:p>
          <a:p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HashSet</a:t>
            </a:r>
            <a:r>
              <a:t> uses an instance of the class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HashMap</a:t>
            </a:r>
          </a:p>
          <a:p>
            <a:r>
              <a:t>Variety of constructors provided in class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77240">
              <a:defRPr sz="3740"/>
            </a:pPr>
            <a:r>
              <a:rPr dirty="0"/>
              <a:t>Java Class Library: The Class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Hybrid dynamic hashed structure</a:t>
            </a:r>
            <a:endParaRPr dirty="0"/>
          </a:p>
          <a:p>
            <a:pPr lvl="1"/>
            <a:r>
              <a:rPr lang="en-US" dirty="0"/>
              <a:t>Uses expandable linked lists to resolve collisions</a:t>
            </a:r>
          </a:p>
          <a:p>
            <a:pPr lvl="1"/>
            <a:r>
              <a:rPr lang="en-US" dirty="0"/>
              <a:t>Primary storage also expands when the loading factor exceeds a specified maximum</a:t>
            </a:r>
            <a:endParaRPr dirty="0"/>
          </a:p>
          <a:p>
            <a:r>
              <a:rPr lang="en-US" dirty="0"/>
              <a:t>Unencapsulated generic structure</a:t>
            </a:r>
            <a:endParaRPr dirty="0"/>
          </a:p>
          <a:p>
            <a:r>
              <a:rPr lang="en-US" dirty="0"/>
              <a:t>Key can be any type of object</a:t>
            </a:r>
            <a:endParaRPr dirty="0"/>
          </a:p>
          <a:p>
            <a:pPr lvl="1"/>
            <a:r>
              <a:rPr lang="en-US" dirty="0"/>
              <a:t>Key class should overwrite the method equals and </a:t>
            </a:r>
            <a:r>
              <a:rPr lang="en-US" dirty="0" err="1"/>
              <a:t>hashCode</a:t>
            </a:r>
            <a:r>
              <a:rPr lang="en-US" dirty="0"/>
              <a:t> (the String and wrapper classes do this)</a:t>
            </a:r>
          </a:p>
          <a:p>
            <a:pPr lvl="1"/>
            <a:r>
              <a:rPr lang="en-US" dirty="0" err="1"/>
              <a:t>Hashtable’s</a:t>
            </a:r>
            <a:r>
              <a:rPr lang="en-US" dirty="0"/>
              <a:t> operation methods invoke these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9502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Typical Hashing</a:t>
            </a:r>
          </a:p>
        </p:txBody>
      </p:sp>
      <p:sp>
        <p:nvSpPr>
          <p:cNvPr id="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0" y="913012"/>
            <a:ext cx="5390832" cy="5031976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Most hash functions are not perfect, </a:t>
            </a:r>
          </a:p>
          <a:p>
            <a:pPr lvl="1">
              <a:defRPr sz="2300"/>
            </a:pPr>
            <a:r>
              <a:t>Can allow more than one search key to map into a single index</a:t>
            </a:r>
          </a:p>
          <a:p>
            <a:pPr lvl="1">
              <a:defRPr sz="2300"/>
            </a:pPr>
            <a:r>
              <a:t>Causes a collision in the hash table</a:t>
            </a:r>
          </a:p>
          <a:p>
            <a:pPr>
              <a:defRPr sz="2300"/>
            </a:pPr>
            <a:r>
              <a:t>Consider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tableSize = 101</a:t>
            </a:r>
            <a:r>
              <a:t> </a:t>
            </a:r>
          </a:p>
          <a:p>
            <a:pPr>
              <a:defRPr sz="23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getHashIndex(555-1214) = 52</a:t>
            </a:r>
          </a:p>
          <a:p>
            <a:pPr>
              <a:defRPr sz="2300"/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getHashIndex(555-8132) = 52</a:t>
            </a:r>
            <a:r>
              <a:t> </a:t>
            </a:r>
            <a:r>
              <a:rPr b="1" i="1">
                <a:solidFill>
                  <a:srgbClr val="9411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also!!!</a:t>
            </a:r>
          </a:p>
        </p:txBody>
      </p:sp>
      <p:pic>
        <p:nvPicPr>
          <p:cNvPr id="66" name="A diagram illustrates a hash table. 2 has functions, h left parenthesis 555 dash 1214 right parenthesis and h left parenthesis 555 dash 8132 right parenthesis point to the same location which is referenced by a value, 150 Main Street. &#10;&#10;Picture 2" descr="A diagram illustrates a hash table. 2 has functions, h left parenthesis 555 dash 1214 right parenthesis and h left parenthesis 555 dash 8132 right parenthesis point to the same location which is referenced by a value, 150 Main Street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543" y="816041"/>
            <a:ext cx="3900483" cy="43028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IGURE 22-2 A collision caused by the hash function h"/>
          <p:cNvSpPr txBox="1"/>
          <p:nvPr/>
        </p:nvSpPr>
        <p:spPr>
          <a:xfrm>
            <a:off x="4909032" y="5291465"/>
            <a:ext cx="4064640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FIGURE 22-2 A collision caused by the hash function </a:t>
            </a:r>
            <a:r>
              <a:rPr i="1"/>
              <a:t>h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7A8BFE-BC7B-4DE6-8691-FF2D6776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96" y="152484"/>
            <a:ext cx="8969286" cy="653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4C67CA-50C3-47F8-8AC9-996441CC0632}"/>
              </a:ext>
            </a:extLst>
          </p:cNvPr>
          <p:cNvSpPr/>
          <p:nvPr/>
        </p:nvSpPr>
        <p:spPr>
          <a:xfrm>
            <a:off x="3862316" y="3794078"/>
            <a:ext cx="4626591" cy="218364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Hash Functions</a:t>
            </a:r>
          </a:p>
        </p:txBody>
      </p:sp>
      <p:sp>
        <p:nvSpPr>
          <p:cNvPr id="70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good hash function should</a:t>
            </a:r>
          </a:p>
          <a:p>
            <a:pPr lvl="1"/>
            <a:r>
              <a:t>Minimize collisions</a:t>
            </a:r>
          </a:p>
          <a:p>
            <a:pPr lvl="1"/>
            <a:r>
              <a:t>Be fast to compute</a:t>
            </a:r>
          </a:p>
          <a:p>
            <a:r>
              <a:t>To reduce the chance of a collision</a:t>
            </a:r>
          </a:p>
          <a:p>
            <a:pPr lvl="1"/>
            <a:r>
              <a:t>Choose a hash function that distributes entries uniformly throughout hash table.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Computing Hash Codes</a:t>
            </a:r>
          </a:p>
        </p:txBody>
      </p:sp>
      <p:sp>
        <p:nvSpPr>
          <p:cNvPr id="7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Java’s base class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t> has a method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hashCode</a:t>
            </a:r>
            <a:r>
              <a:t> that returns an integer hash code</a:t>
            </a:r>
          </a:p>
          <a:p>
            <a:pPr lvl="1"/>
            <a:r>
              <a:t>A class should define its own version of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hashCode</a:t>
            </a:r>
          </a:p>
          <a:p>
            <a:r>
              <a:t>A hash code for a string</a:t>
            </a:r>
          </a:p>
          <a:p>
            <a:pPr lvl="1"/>
            <a:r>
              <a:t>Using a character’s Unicode integer is common</a:t>
            </a:r>
          </a:p>
          <a:p>
            <a:pPr lvl="1"/>
            <a:r>
              <a:t>Better approach: </a:t>
            </a:r>
          </a:p>
          <a:p>
            <a:pPr lvl="2"/>
            <a:r>
              <a:t>Multiply Unicode value of each character by factor based on character’s position, </a:t>
            </a:r>
          </a:p>
          <a:p>
            <a:pPr lvl="2"/>
            <a:r>
              <a:t>Then sum values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69" name="Group 41"/>
          <p:cNvGraphicFramePr>
            <a:graphicFrameLocks noGrp="1"/>
          </p:cNvGraphicFramePr>
          <p:nvPr/>
        </p:nvGraphicFramePr>
        <p:xfrm>
          <a:off x="2209800" y="1066800"/>
          <a:ext cx="4572000" cy="4064002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String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Hash Code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"Adam"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2035631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"Eve"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700068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"Harry"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69496448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"Jim"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74478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"Joe"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74656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"Juliet"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-2065036585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"Katherine"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2079199209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"Sue"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83491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609230" y="6469039"/>
            <a:ext cx="3534770" cy="38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C622CF-2891-4986-A605-39C482228D69}"/>
              </a:ext>
            </a:extLst>
          </p:cNvPr>
          <p:cNvSpPr txBox="1">
            <a:spLocks/>
          </p:cNvSpPr>
          <p:nvPr/>
        </p:nvSpPr>
        <p:spPr>
          <a:xfrm>
            <a:off x="258233" y="0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dirty="0"/>
              <a:t>Sample Strings and their Hash Codes</a:t>
            </a:r>
          </a:p>
        </p:txBody>
      </p:sp>
    </p:spTree>
    <p:extLst>
      <p:ext uri="{BB962C8B-B14F-4D97-AF65-F5344CB8AC3E}">
        <p14:creationId xmlns:p14="http://schemas.microsoft.com/office/powerpoint/2010/main" val="2921733041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2983</Words>
  <Application>Microsoft Office PowerPoint</Application>
  <PresentationFormat>On-screen Show (4:3)</PresentationFormat>
  <Paragraphs>613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Courier New</vt:lpstr>
      <vt:lpstr>Helvetica</vt:lpstr>
      <vt:lpstr>Menlo</vt:lpstr>
      <vt:lpstr>Times</vt:lpstr>
      <vt:lpstr>Times New Roman</vt:lpstr>
      <vt:lpstr>Verdana</vt:lpstr>
      <vt:lpstr>508 Lecture</vt:lpstr>
      <vt:lpstr>Data Structures and Abstractions with Java™</vt:lpstr>
      <vt:lpstr>Hashing</vt:lpstr>
      <vt:lpstr>Hash Table</vt:lpstr>
      <vt:lpstr>Ideal Hashing</vt:lpstr>
      <vt:lpstr>Typical Hashing</vt:lpstr>
      <vt:lpstr>Typical Hashing</vt:lpstr>
      <vt:lpstr>Hash Functions</vt:lpstr>
      <vt:lpstr>Computing Hash Codes</vt:lpstr>
      <vt:lpstr>PowerPoint Presentation</vt:lpstr>
      <vt:lpstr>Computing Hash Codes</vt:lpstr>
      <vt:lpstr>Hash Code for a Primitive type</vt:lpstr>
      <vt:lpstr>Compressing a Hash Code</vt:lpstr>
      <vt:lpstr>Compressing a Hash Code</vt:lpstr>
      <vt:lpstr>Resolving Collisions</vt:lpstr>
      <vt:lpstr>Resolving Collisions</vt:lpstr>
      <vt:lpstr>Linear Probing</vt:lpstr>
      <vt:lpstr>Linear Probing</vt:lpstr>
      <vt:lpstr>Resolving Collisions</vt:lpstr>
      <vt:lpstr>Linear Probing</vt:lpstr>
      <vt:lpstr>Linear Probing - Probe Algorithm</vt:lpstr>
      <vt:lpstr>Linear Probe Algorithm</vt:lpstr>
      <vt:lpstr>Clustering</vt:lpstr>
      <vt:lpstr>Open Addressing with Quadratic Probing</vt:lpstr>
      <vt:lpstr>Open Addressing with Double Hashing</vt:lpstr>
      <vt:lpstr>Open Addressing with Double Hashing</vt:lpstr>
      <vt:lpstr>Potential Problem with Open Addressing</vt:lpstr>
      <vt:lpstr>Separate Chaining</vt:lpstr>
      <vt:lpstr>Separate Chaining</vt:lpstr>
      <vt:lpstr>Separate Chaining</vt:lpstr>
      <vt:lpstr>Separate Chaining</vt:lpstr>
      <vt:lpstr>Separate Chaining</vt:lpstr>
      <vt:lpstr>Separate Chaining</vt:lpstr>
      <vt:lpstr>Separate Chaining</vt:lpstr>
      <vt:lpstr>Efficiency of Hashing</vt:lpstr>
      <vt:lpstr>Load Factor</vt:lpstr>
      <vt:lpstr>Cost of Open Addressing</vt:lpstr>
      <vt:lpstr>Cost of Open Addressing</vt:lpstr>
      <vt:lpstr>Quadratic Probing and Double Hashing</vt:lpstr>
      <vt:lpstr>Quadratic Probing and Double Hashing</vt:lpstr>
      <vt:lpstr>Cost of Separate Chaining</vt:lpstr>
      <vt:lpstr>Cost of Separate Chaining</vt:lpstr>
      <vt:lpstr>Maintaining the Performance of Hashing</vt:lpstr>
      <vt:lpstr>Rehashing</vt:lpstr>
      <vt:lpstr>Comparing Schemes for Collision Resolution</vt:lpstr>
      <vt:lpstr>Dictionary Implementation That Uses Hashing</vt:lpstr>
      <vt:lpstr>Dictionary Implementation That Uses Hashing</vt:lpstr>
      <vt:lpstr>A Dictionary that Uses Hashing (Part 1)</vt:lpstr>
      <vt:lpstr>A Dictionary that Uses Hashing (Part 2)</vt:lpstr>
      <vt:lpstr>Required Methods</vt:lpstr>
      <vt:lpstr>Required Methods</vt:lpstr>
      <vt:lpstr>Required Methods</vt:lpstr>
      <vt:lpstr>Required Methods</vt:lpstr>
      <vt:lpstr>Required Methods</vt:lpstr>
      <vt:lpstr>Hash Tables and Iterators</vt:lpstr>
      <vt:lpstr>Hash Tables and Iterators (Part 1)</vt:lpstr>
      <vt:lpstr>Hash Tables and Iterators (Part 2)</vt:lpstr>
      <vt:lpstr>Java Class Library: The Class HashMap</vt:lpstr>
      <vt:lpstr>Java Class Library:  The Class HashSet</vt:lpstr>
      <vt:lpstr>Java Class Library: The Class HashTable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Jeannette Kartchner</cp:lastModifiedBy>
  <cp:revision>5</cp:revision>
  <dcterms:modified xsi:type="dcterms:W3CDTF">2018-08-03T21:18:57Z</dcterms:modified>
</cp:coreProperties>
</file>